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224" r:id="rId1"/>
    <p:sldMasterId id="2147484236" r:id="rId2"/>
  </p:sldMasterIdLst>
  <p:notesMasterIdLst>
    <p:notesMasterId r:id="rId28"/>
  </p:notesMasterIdLst>
  <p:sldIdLst>
    <p:sldId id="256" r:id="rId3"/>
    <p:sldId id="411" r:id="rId4"/>
    <p:sldId id="416" r:id="rId5"/>
    <p:sldId id="394" r:id="rId6"/>
    <p:sldId id="400" r:id="rId7"/>
    <p:sldId id="401" r:id="rId8"/>
    <p:sldId id="399" r:id="rId9"/>
    <p:sldId id="391" r:id="rId10"/>
    <p:sldId id="405" r:id="rId11"/>
    <p:sldId id="406" r:id="rId12"/>
    <p:sldId id="415" r:id="rId13"/>
    <p:sldId id="398" r:id="rId14"/>
    <p:sldId id="402" r:id="rId15"/>
    <p:sldId id="417" r:id="rId16"/>
    <p:sldId id="408" r:id="rId17"/>
    <p:sldId id="410" r:id="rId18"/>
    <p:sldId id="283" r:id="rId19"/>
    <p:sldId id="392" r:id="rId20"/>
    <p:sldId id="409" r:id="rId21"/>
    <p:sldId id="395" r:id="rId22"/>
    <p:sldId id="403" r:id="rId23"/>
    <p:sldId id="404" r:id="rId24"/>
    <p:sldId id="412" r:id="rId25"/>
    <p:sldId id="413" r:id="rId26"/>
    <p:sldId id="414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662" autoAdjust="0"/>
    <p:restoredTop sz="86596" autoAdjust="0"/>
  </p:normalViewPr>
  <p:slideViewPr>
    <p:cSldViewPr snapToGrid="0" snapToObjects="1">
      <p:cViewPr varScale="1">
        <p:scale>
          <a:sx n="148" d="100"/>
          <a:sy n="148" d="100"/>
        </p:scale>
        <p:origin x="144" y="46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61D58B-065C-BB4E-AFD4-33A32F4B19A8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DEFF08-D15F-5847-A59A-E1CE7262A2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7453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EFF08-D15F-5847-A59A-E1CE7262A20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9516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EFF08-D15F-5847-A59A-E1CE7262A20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8294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EFF08-D15F-5847-A59A-E1CE7262A20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6386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EFF08-D15F-5847-A59A-E1CE7262A20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5572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EFF08-D15F-5847-A59A-E1CE7262A20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0158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EFF08-D15F-5847-A59A-E1CE7262A20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5548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EFF08-D15F-5847-A59A-E1CE7262A20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5277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EFF08-D15F-5847-A59A-E1CE7262A20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880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2" name="Google Shape;2302;g806ada915c_0_25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3" name="Google Shape;2303;g806ada915c_0_25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EFF08-D15F-5847-A59A-E1CE7262A20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281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EFF08-D15F-5847-A59A-E1CE7262A20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1074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EFF08-D15F-5847-A59A-E1CE7262A20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3734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EFF08-D15F-5847-A59A-E1CE7262A20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3673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EFF08-D15F-5847-A59A-E1CE7262A20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9825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EFF08-D15F-5847-A59A-E1CE7262A20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1334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EFF08-D15F-5847-A59A-E1CE7262A20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9514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EFF08-D15F-5847-A59A-E1CE7262A20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7328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EFF08-D15F-5847-A59A-E1CE7262A20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8872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EFF08-D15F-5847-A59A-E1CE7262A20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088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EFF08-D15F-5847-A59A-E1CE7262A20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8618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EFF08-D15F-5847-A59A-E1CE7262A20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2221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EFF08-D15F-5847-A59A-E1CE7262A20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8165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EFF08-D15F-5847-A59A-E1CE7262A20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9986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EFF08-D15F-5847-A59A-E1CE7262A20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159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8BAA686A-0E2A-384B-B741-6E4169AB6D4B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5E448-6629-D64A-B03E-9634BE60F057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16857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A686A-0E2A-384B-B741-6E4169AB6D4B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5E448-6629-D64A-B03E-9634BE60F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5640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A686A-0E2A-384B-B741-6E4169AB6D4B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5E448-6629-D64A-B03E-9634BE60F057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11853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8BAA686A-0E2A-384B-B741-6E4169AB6D4B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5E448-6629-D64A-B03E-9634BE60F057}" type="slidenum">
              <a:rPr lang="en-US" smtClean="0"/>
              <a:t>‹#›</a:t>
            </a:fld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-635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9003069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A686A-0E2A-384B-B741-6E4169AB6D4B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5E448-6629-D64A-B03E-9634BE60F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679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A686A-0E2A-384B-B741-6E4169AB6D4B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5E448-6629-D64A-B03E-9634BE60F057}" type="slidenum">
              <a:rPr lang="en-US" smtClean="0"/>
              <a:t>‹#›</a:t>
            </a:fld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0" y="-1"/>
            <a:ext cx="12192000" cy="4572000"/>
          </a:xfrm>
          <a:prstGeom prst="rect">
            <a:avLst/>
          </a:prstGeom>
          <a:blipFill dpi="0" rotWithShape="1"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-133350" ty="-635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338086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A686A-0E2A-384B-B741-6E4169AB6D4B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5E448-6629-D64A-B03E-9634BE60F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4109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A686A-0E2A-384B-B741-6E4169AB6D4B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5E448-6629-D64A-B03E-9634BE60F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5622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A686A-0E2A-384B-B741-6E4169AB6D4B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5E448-6629-D64A-B03E-9634BE60F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7957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A686A-0E2A-384B-B741-6E4169AB6D4B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5E448-6629-D64A-B03E-9634BE60F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2735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A686A-0E2A-384B-B741-6E4169AB6D4B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5E448-6629-D64A-B03E-9634BE60F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760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A686A-0E2A-384B-B741-6E4169AB6D4B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5E448-6629-D64A-B03E-9634BE60F05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927E58ED-DCA6-4BB7-9A67-285A8B6607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749586" y="6080776"/>
            <a:ext cx="442414" cy="779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4971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A686A-0E2A-384B-B741-6E4169AB6D4B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5E448-6629-D64A-B03E-9634BE60F057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79835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A686A-0E2A-384B-B741-6E4169AB6D4B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5E448-6629-D64A-B03E-9634BE60F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4919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A686A-0E2A-384B-B741-6E4169AB6D4B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5E448-6629-D64A-B03E-9634BE60F057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0088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A686A-0E2A-384B-B741-6E4169AB6D4B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5E448-6629-D64A-B03E-9634BE60F057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195D393C-70CD-47A6-BD94-9BD4987FAD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82735" y="6080776"/>
            <a:ext cx="442414" cy="779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853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A686A-0E2A-384B-B741-6E4169AB6D4B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5E448-6629-D64A-B03E-9634BE60F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7408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A686A-0E2A-384B-B741-6E4169AB6D4B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5E448-6629-D64A-B03E-9634BE60F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033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A686A-0E2A-384B-B741-6E4169AB6D4B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5E448-6629-D64A-B03E-9634BE60F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9822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A686A-0E2A-384B-B741-6E4169AB6D4B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5E448-6629-D64A-B03E-9634BE60F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3423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A686A-0E2A-384B-B741-6E4169AB6D4B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5E448-6629-D64A-B03E-9634BE60F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874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A686A-0E2A-384B-B741-6E4169AB6D4B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5E448-6629-D64A-B03E-9634BE60F057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12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8BAA686A-0E2A-384B-B741-6E4169AB6D4B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C2A5E448-6629-D64A-B03E-9634BE60F057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688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5" r:id="rId1"/>
    <p:sldLayoutId id="2147484226" r:id="rId2"/>
    <p:sldLayoutId id="2147484227" r:id="rId3"/>
    <p:sldLayoutId id="2147484228" r:id="rId4"/>
    <p:sldLayoutId id="2147484229" r:id="rId5"/>
    <p:sldLayoutId id="2147484230" r:id="rId6"/>
    <p:sldLayoutId id="2147484231" r:id="rId7"/>
    <p:sldLayoutId id="2147484232" r:id="rId8"/>
    <p:sldLayoutId id="2147484233" r:id="rId9"/>
    <p:sldLayoutId id="2147484234" r:id="rId10"/>
    <p:sldLayoutId id="2147484235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8BAA686A-0E2A-384B-B741-6E4169AB6D4B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C2A5E448-6629-D64A-B03E-9634BE60F057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0307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7" r:id="rId1"/>
    <p:sldLayoutId id="2147484238" r:id="rId2"/>
    <p:sldLayoutId id="2147484239" r:id="rId3"/>
    <p:sldLayoutId id="2147484240" r:id="rId4"/>
    <p:sldLayoutId id="2147484241" r:id="rId5"/>
    <p:sldLayoutId id="2147484242" r:id="rId6"/>
    <p:sldLayoutId id="2147484243" r:id="rId7"/>
    <p:sldLayoutId id="2147484244" r:id="rId8"/>
    <p:sldLayoutId id="2147484245" r:id="rId9"/>
    <p:sldLayoutId id="2147484246" r:id="rId10"/>
    <p:sldLayoutId id="2147484247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22.png"/><Relationship Id="rId18" Type="http://schemas.openxmlformats.org/officeDocument/2006/relationships/image" Target="../media/image26.svg"/><Relationship Id="rId26" Type="http://schemas.openxmlformats.org/officeDocument/2006/relationships/image" Target="../media/image34.png"/><Relationship Id="rId3" Type="http://schemas.openxmlformats.org/officeDocument/2006/relationships/image" Target="../media/image12.png"/><Relationship Id="rId21" Type="http://schemas.openxmlformats.org/officeDocument/2006/relationships/image" Target="../media/image29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5.png"/><Relationship Id="rId25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24" Type="http://schemas.openxmlformats.org/officeDocument/2006/relationships/image" Target="../media/image32.png"/><Relationship Id="rId5" Type="http://schemas.openxmlformats.org/officeDocument/2006/relationships/image" Target="../media/image14.png"/><Relationship Id="rId15" Type="http://schemas.openxmlformats.org/officeDocument/2006/relationships/image" Target="../media/image23.png"/><Relationship Id="rId23" Type="http://schemas.openxmlformats.org/officeDocument/2006/relationships/image" Target="../media/image31.png"/><Relationship Id="rId10" Type="http://schemas.openxmlformats.org/officeDocument/2006/relationships/image" Target="../media/image19.png"/><Relationship Id="rId19" Type="http://schemas.openxmlformats.org/officeDocument/2006/relationships/image" Target="../media/image27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9.png"/><Relationship Id="rId22" Type="http://schemas.openxmlformats.org/officeDocument/2006/relationships/image" Target="../media/image30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7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pngimg.com/download/72609" TargetMode="Externa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svg"/><Relationship Id="rId3" Type="http://schemas.openxmlformats.org/officeDocument/2006/relationships/image" Target="../media/image40.png"/><Relationship Id="rId7" Type="http://schemas.openxmlformats.org/officeDocument/2006/relationships/image" Target="../media/image44.jp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svg"/><Relationship Id="rId11" Type="http://schemas.openxmlformats.org/officeDocument/2006/relationships/image" Target="../media/image48.sv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41.png"/><Relationship Id="rId3" Type="http://schemas.openxmlformats.org/officeDocument/2006/relationships/image" Target="../media/image40.png"/><Relationship Id="rId7" Type="http://schemas.openxmlformats.org/officeDocument/2006/relationships/image" Target="../media/image46.svg"/><Relationship Id="rId12" Type="http://schemas.openxmlformats.org/officeDocument/2006/relationships/image" Target="../media/image52.sv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png"/><Relationship Id="rId11" Type="http://schemas.openxmlformats.org/officeDocument/2006/relationships/image" Target="../media/image51.png"/><Relationship Id="rId5" Type="http://schemas.openxmlformats.org/officeDocument/2006/relationships/image" Target="../media/image48.svg"/><Relationship Id="rId10" Type="http://schemas.openxmlformats.org/officeDocument/2006/relationships/image" Target="../media/image44.jpg"/><Relationship Id="rId4" Type="http://schemas.openxmlformats.org/officeDocument/2006/relationships/image" Target="../media/image47.png"/><Relationship Id="rId9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F1C7D-9448-9044-A3DE-D1949897A2C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Discovery Cluster Overview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744A71-FD0F-8249-B060-96629CEE2FD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John Hudson</a:t>
            </a:r>
          </a:p>
        </p:txBody>
      </p:sp>
    </p:spTree>
    <p:extLst>
      <p:ext uri="{BB962C8B-B14F-4D97-AF65-F5344CB8AC3E}">
        <p14:creationId xmlns:p14="http://schemas.microsoft.com/office/powerpoint/2010/main" val="31268535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AC1166DD-A2FE-426E-B150-AC10B7195FD4}"/>
              </a:ext>
            </a:extLst>
          </p:cNvPr>
          <p:cNvSpPr/>
          <p:nvPr/>
        </p:nvSpPr>
        <p:spPr>
          <a:xfrm>
            <a:off x="9961016" y="5068049"/>
            <a:ext cx="559909" cy="507229"/>
          </a:xfrm>
          <a:prstGeom prst="round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2080011D-F053-4317-A52A-8A91CBB5044D}"/>
              </a:ext>
            </a:extLst>
          </p:cNvPr>
          <p:cNvSpPr/>
          <p:nvPr/>
        </p:nvSpPr>
        <p:spPr>
          <a:xfrm>
            <a:off x="9319930" y="5070599"/>
            <a:ext cx="578157" cy="507229"/>
          </a:xfrm>
          <a:prstGeom prst="round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C3DC520A-9C8C-499E-A00C-CB85F33D6582}"/>
              </a:ext>
            </a:extLst>
          </p:cNvPr>
          <p:cNvSpPr/>
          <p:nvPr/>
        </p:nvSpPr>
        <p:spPr>
          <a:xfrm>
            <a:off x="8654234" y="5070600"/>
            <a:ext cx="578158" cy="507229"/>
          </a:xfrm>
          <a:prstGeom prst="round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: Rounded Corners 104">
            <a:extLst>
              <a:ext uri="{FF2B5EF4-FFF2-40B4-BE49-F238E27FC236}">
                <a16:creationId xmlns:a16="http://schemas.microsoft.com/office/drawing/2014/main" id="{E8C888FD-3FD9-4FC6-8F59-EEC0DCF7ECFA}"/>
              </a:ext>
            </a:extLst>
          </p:cNvPr>
          <p:cNvSpPr/>
          <p:nvPr/>
        </p:nvSpPr>
        <p:spPr>
          <a:xfrm>
            <a:off x="1824483" y="4038434"/>
            <a:ext cx="2718803" cy="2573555"/>
          </a:xfrm>
          <a:prstGeom prst="round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ectangle: Rounded Corners 103">
            <a:extLst>
              <a:ext uri="{FF2B5EF4-FFF2-40B4-BE49-F238E27FC236}">
                <a16:creationId xmlns:a16="http://schemas.microsoft.com/office/drawing/2014/main" id="{20CEB6D9-C51A-4093-AD88-B6964D37F792}"/>
              </a:ext>
            </a:extLst>
          </p:cNvPr>
          <p:cNvSpPr/>
          <p:nvPr/>
        </p:nvSpPr>
        <p:spPr>
          <a:xfrm>
            <a:off x="9280319" y="5639428"/>
            <a:ext cx="1240606" cy="960370"/>
          </a:xfrm>
          <a:prstGeom prst="round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Rectangle: Rounded Corners 102">
            <a:extLst>
              <a:ext uri="{FF2B5EF4-FFF2-40B4-BE49-F238E27FC236}">
                <a16:creationId xmlns:a16="http://schemas.microsoft.com/office/drawing/2014/main" id="{667CA633-302C-4A65-98ED-12949AA6AA42}"/>
              </a:ext>
            </a:extLst>
          </p:cNvPr>
          <p:cNvSpPr/>
          <p:nvPr/>
        </p:nvSpPr>
        <p:spPr>
          <a:xfrm>
            <a:off x="7991786" y="5639428"/>
            <a:ext cx="1240606" cy="960370"/>
          </a:xfrm>
          <a:prstGeom prst="round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: Rounded Corners 101">
            <a:extLst>
              <a:ext uri="{FF2B5EF4-FFF2-40B4-BE49-F238E27FC236}">
                <a16:creationId xmlns:a16="http://schemas.microsoft.com/office/drawing/2014/main" id="{FF4F0C5F-7C5E-4FD4-987A-2C92140BC73D}"/>
              </a:ext>
            </a:extLst>
          </p:cNvPr>
          <p:cNvSpPr/>
          <p:nvPr/>
        </p:nvSpPr>
        <p:spPr>
          <a:xfrm>
            <a:off x="9280319" y="4021857"/>
            <a:ext cx="1240606" cy="960370"/>
          </a:xfrm>
          <a:prstGeom prst="round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: Rounded Corners 100">
            <a:extLst>
              <a:ext uri="{FF2B5EF4-FFF2-40B4-BE49-F238E27FC236}">
                <a16:creationId xmlns:a16="http://schemas.microsoft.com/office/drawing/2014/main" id="{410DBE52-60BA-4028-A8F8-B5228D0F8589}"/>
              </a:ext>
            </a:extLst>
          </p:cNvPr>
          <p:cNvSpPr/>
          <p:nvPr/>
        </p:nvSpPr>
        <p:spPr>
          <a:xfrm>
            <a:off x="7995402" y="4032863"/>
            <a:ext cx="1240606" cy="960370"/>
          </a:xfrm>
          <a:prstGeom prst="round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5BC9B230-217F-476F-B521-C0CAE3333D58}"/>
              </a:ext>
            </a:extLst>
          </p:cNvPr>
          <p:cNvCxnSpPr>
            <a:cxnSpLocks/>
            <a:stCxn id="19" idx="2"/>
          </p:cNvCxnSpPr>
          <p:nvPr/>
        </p:nvCxnSpPr>
        <p:spPr>
          <a:xfrm flipH="1">
            <a:off x="3164353" y="5476691"/>
            <a:ext cx="2" cy="52029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6997B964-1ABB-4264-91B9-961DE01AB924}"/>
              </a:ext>
            </a:extLst>
          </p:cNvPr>
          <p:cNvSpPr/>
          <p:nvPr/>
        </p:nvSpPr>
        <p:spPr>
          <a:xfrm>
            <a:off x="2065363" y="5996982"/>
            <a:ext cx="2197984" cy="522212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Memory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295C9D-522C-41A9-B84D-ED23C9270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Important concept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A8C794EA-3950-457F-81A5-C0C649CBE9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04254" y="6015319"/>
            <a:ext cx="507228" cy="507228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CEA3BF2B-A8A0-4DB7-90CE-EBD1F9E4D3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5363" y="4105271"/>
            <a:ext cx="507228" cy="507228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724BF827-375B-4A2E-A2EA-60F64C448E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8948" y="4105271"/>
            <a:ext cx="507228" cy="507228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D77F4D9B-823A-494F-A535-5BEE498E00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2534" y="4105271"/>
            <a:ext cx="507228" cy="507228"/>
          </a:xfrm>
          <a:prstGeom prst="rect">
            <a:avLst/>
          </a:prstGeom>
        </p:spPr>
      </p:pic>
      <p:pic>
        <p:nvPicPr>
          <p:cNvPr id="16" name="Content Placeholder 11">
            <a:extLst>
              <a:ext uri="{FF2B5EF4-FFF2-40B4-BE49-F238E27FC236}">
                <a16:creationId xmlns:a16="http://schemas.microsoft.com/office/drawing/2014/main" id="{209BE2BB-04CD-40C9-96F0-11983D80C5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847" y="5996982"/>
            <a:ext cx="507228" cy="507228"/>
          </a:xfrm>
          <a:prstGeom prst="rect">
            <a:avLst/>
          </a:prstGeom>
        </p:spPr>
      </p:pic>
      <p:pic>
        <p:nvPicPr>
          <p:cNvPr id="18" name="Picture 17" descr="A picture containing text&#10;&#10;Description automatically generated">
            <a:extLst>
              <a:ext uri="{FF2B5EF4-FFF2-40B4-BE49-F238E27FC236}">
                <a16:creationId xmlns:a16="http://schemas.microsoft.com/office/drawing/2014/main" id="{D8765886-25D6-4B89-958D-52611F14EA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6119" y="4112813"/>
            <a:ext cx="507228" cy="507228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AC8F9F0-71D8-4533-B15A-6C150970AB31}"/>
              </a:ext>
            </a:extLst>
          </p:cNvPr>
          <p:cNvCxnSpPr>
            <a:cxnSpLocks/>
          </p:cNvCxnSpPr>
          <p:nvPr/>
        </p:nvCxnSpPr>
        <p:spPr>
          <a:xfrm flipH="1">
            <a:off x="2318973" y="4618515"/>
            <a:ext cx="4" cy="534354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3AB1658-4B7D-4DCC-9CD9-FD12492C96D1}"/>
              </a:ext>
            </a:extLst>
          </p:cNvPr>
          <p:cNvCxnSpPr>
            <a:cxnSpLocks/>
          </p:cNvCxnSpPr>
          <p:nvPr/>
        </p:nvCxnSpPr>
        <p:spPr>
          <a:xfrm>
            <a:off x="2883042" y="4617089"/>
            <a:ext cx="0" cy="570974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3935937-1C80-4A6F-BBE6-FEB600C2F751}"/>
              </a:ext>
            </a:extLst>
          </p:cNvPr>
          <p:cNvCxnSpPr>
            <a:cxnSpLocks/>
          </p:cNvCxnSpPr>
          <p:nvPr/>
        </p:nvCxnSpPr>
        <p:spPr>
          <a:xfrm>
            <a:off x="3444483" y="4614025"/>
            <a:ext cx="0" cy="55137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27AB24D-27EE-48C2-A6D0-33943DFBE3AA}"/>
              </a:ext>
            </a:extLst>
          </p:cNvPr>
          <p:cNvCxnSpPr>
            <a:cxnSpLocks/>
          </p:cNvCxnSpPr>
          <p:nvPr/>
        </p:nvCxnSpPr>
        <p:spPr>
          <a:xfrm flipH="1">
            <a:off x="4009733" y="4629121"/>
            <a:ext cx="2208" cy="513988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3" name="Picture 32" descr="A picture containing text&#10;&#10;Description automatically generated">
            <a:extLst>
              <a:ext uri="{FF2B5EF4-FFF2-40B4-BE49-F238E27FC236}">
                <a16:creationId xmlns:a16="http://schemas.microsoft.com/office/drawing/2014/main" id="{F35E8975-E77B-4CD8-8C5A-BDF2F585B9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5657" y="4105834"/>
            <a:ext cx="507228" cy="507228"/>
          </a:xfrm>
          <a:prstGeom prst="rect">
            <a:avLst/>
          </a:prstGeom>
        </p:spPr>
      </p:pic>
      <p:pic>
        <p:nvPicPr>
          <p:cNvPr id="34" name="Picture 33" descr="A picture containing text&#10;&#10;Description automatically generated">
            <a:extLst>
              <a:ext uri="{FF2B5EF4-FFF2-40B4-BE49-F238E27FC236}">
                <a16:creationId xmlns:a16="http://schemas.microsoft.com/office/drawing/2014/main" id="{34CE8B91-F97D-4319-9B97-264EF20133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9242" y="4105834"/>
            <a:ext cx="507228" cy="507228"/>
          </a:xfrm>
          <a:prstGeom prst="rect">
            <a:avLst/>
          </a:prstGeom>
        </p:spPr>
      </p:pic>
      <p:pic>
        <p:nvPicPr>
          <p:cNvPr id="35" name="Picture 34" descr="A picture containing text&#10;&#10;Description automatically generated">
            <a:extLst>
              <a:ext uri="{FF2B5EF4-FFF2-40B4-BE49-F238E27FC236}">
                <a16:creationId xmlns:a16="http://schemas.microsoft.com/office/drawing/2014/main" id="{22FDC555-8D4F-40E9-B89D-2C257A0463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5228" y="4105834"/>
            <a:ext cx="507228" cy="507228"/>
          </a:xfrm>
          <a:prstGeom prst="rect">
            <a:avLst/>
          </a:prstGeom>
        </p:spPr>
      </p:pic>
      <p:pic>
        <p:nvPicPr>
          <p:cNvPr id="36" name="Picture 35" descr="A picture containing text&#10;&#10;Description automatically generated">
            <a:extLst>
              <a:ext uri="{FF2B5EF4-FFF2-40B4-BE49-F238E27FC236}">
                <a16:creationId xmlns:a16="http://schemas.microsoft.com/office/drawing/2014/main" id="{39080B29-ABBC-4489-99BF-D55F6DD84A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8813" y="4113376"/>
            <a:ext cx="507228" cy="507228"/>
          </a:xfrm>
          <a:prstGeom prst="rect">
            <a:avLst/>
          </a:prstGeom>
        </p:spPr>
      </p:pic>
      <p:pic>
        <p:nvPicPr>
          <p:cNvPr id="37" name="Content Placeholder 11">
            <a:extLst>
              <a:ext uri="{FF2B5EF4-FFF2-40B4-BE49-F238E27FC236}">
                <a16:creationId xmlns:a16="http://schemas.microsoft.com/office/drawing/2014/main" id="{B8363298-AA87-4845-B40E-A0A39B2E1F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5657" y="4502401"/>
            <a:ext cx="507228" cy="507228"/>
          </a:xfrm>
          <a:prstGeom prst="rect">
            <a:avLst/>
          </a:prstGeom>
        </p:spPr>
      </p:pic>
      <p:pic>
        <p:nvPicPr>
          <p:cNvPr id="38" name="Content Placeholder 11">
            <a:extLst>
              <a:ext uri="{FF2B5EF4-FFF2-40B4-BE49-F238E27FC236}">
                <a16:creationId xmlns:a16="http://schemas.microsoft.com/office/drawing/2014/main" id="{A8FF17E5-DDFE-46F2-B89B-7465F4A85B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9242" y="4506991"/>
            <a:ext cx="507228" cy="507228"/>
          </a:xfrm>
          <a:prstGeom prst="rect">
            <a:avLst/>
          </a:prstGeom>
        </p:spPr>
      </p:pic>
      <p:pic>
        <p:nvPicPr>
          <p:cNvPr id="39" name="Content Placeholder 11">
            <a:extLst>
              <a:ext uri="{FF2B5EF4-FFF2-40B4-BE49-F238E27FC236}">
                <a16:creationId xmlns:a16="http://schemas.microsoft.com/office/drawing/2014/main" id="{5E5B276B-222F-4073-879D-DF8962BE27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5228" y="4506991"/>
            <a:ext cx="507228" cy="507228"/>
          </a:xfrm>
          <a:prstGeom prst="rect">
            <a:avLst/>
          </a:prstGeom>
        </p:spPr>
      </p:pic>
      <p:pic>
        <p:nvPicPr>
          <p:cNvPr id="40" name="Content Placeholder 11">
            <a:extLst>
              <a:ext uri="{FF2B5EF4-FFF2-40B4-BE49-F238E27FC236}">
                <a16:creationId xmlns:a16="http://schemas.microsoft.com/office/drawing/2014/main" id="{8A00E603-AEC6-496E-8482-44C352F583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8813" y="4513007"/>
            <a:ext cx="507228" cy="507228"/>
          </a:xfrm>
          <a:prstGeom prst="rect">
            <a:avLst/>
          </a:prstGeom>
        </p:spPr>
      </p:pic>
      <p:pic>
        <p:nvPicPr>
          <p:cNvPr id="49" name="Picture 48" descr="A picture containing text&#10;&#10;Description automatically generated">
            <a:extLst>
              <a:ext uri="{FF2B5EF4-FFF2-40B4-BE49-F238E27FC236}">
                <a16:creationId xmlns:a16="http://schemas.microsoft.com/office/drawing/2014/main" id="{D5E66B00-ABCE-43DD-9E6C-A0024A6D5B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2041" y="6004474"/>
            <a:ext cx="507228" cy="507228"/>
          </a:xfrm>
          <a:prstGeom prst="rect">
            <a:avLst/>
          </a:prstGeom>
        </p:spPr>
      </p:pic>
      <p:pic>
        <p:nvPicPr>
          <p:cNvPr id="50" name="Picture 49" descr="A picture containing text&#10;&#10;Description automatically generated">
            <a:extLst>
              <a:ext uri="{FF2B5EF4-FFF2-40B4-BE49-F238E27FC236}">
                <a16:creationId xmlns:a16="http://schemas.microsoft.com/office/drawing/2014/main" id="{FE5C0BFE-5E47-4DAF-97FE-3195B6118E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5626" y="6004474"/>
            <a:ext cx="507228" cy="507228"/>
          </a:xfrm>
          <a:prstGeom prst="rect">
            <a:avLst/>
          </a:prstGeom>
        </p:spPr>
      </p:pic>
      <p:pic>
        <p:nvPicPr>
          <p:cNvPr id="51" name="Picture 50" descr="A picture containing text&#10;&#10;Description automatically generated">
            <a:extLst>
              <a:ext uri="{FF2B5EF4-FFF2-40B4-BE49-F238E27FC236}">
                <a16:creationId xmlns:a16="http://schemas.microsoft.com/office/drawing/2014/main" id="{9AFA0114-988A-42BC-945B-F771253BD8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1612" y="6004474"/>
            <a:ext cx="507228" cy="507228"/>
          </a:xfrm>
          <a:prstGeom prst="rect">
            <a:avLst/>
          </a:prstGeom>
        </p:spPr>
      </p:pic>
      <p:pic>
        <p:nvPicPr>
          <p:cNvPr id="52" name="Picture 51" descr="A picture containing text&#10;&#10;Description automatically generated">
            <a:extLst>
              <a:ext uri="{FF2B5EF4-FFF2-40B4-BE49-F238E27FC236}">
                <a16:creationId xmlns:a16="http://schemas.microsoft.com/office/drawing/2014/main" id="{A82FB9E8-2318-4ACC-91EE-07E0453E33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5197" y="6012016"/>
            <a:ext cx="507228" cy="507228"/>
          </a:xfrm>
          <a:prstGeom prst="rect">
            <a:avLst/>
          </a:prstGeom>
        </p:spPr>
      </p:pic>
      <p:pic>
        <p:nvPicPr>
          <p:cNvPr id="53" name="Content Placeholder 11">
            <a:extLst>
              <a:ext uri="{FF2B5EF4-FFF2-40B4-BE49-F238E27FC236}">
                <a16:creationId xmlns:a16="http://schemas.microsoft.com/office/drawing/2014/main" id="{C7C36ED5-68AB-42C3-A58B-5CE405E8B1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1931" y="5600579"/>
            <a:ext cx="507228" cy="507228"/>
          </a:xfrm>
          <a:prstGeom prst="rect">
            <a:avLst/>
          </a:prstGeom>
        </p:spPr>
      </p:pic>
      <p:pic>
        <p:nvPicPr>
          <p:cNvPr id="54" name="Content Placeholder 11">
            <a:extLst>
              <a:ext uri="{FF2B5EF4-FFF2-40B4-BE49-F238E27FC236}">
                <a16:creationId xmlns:a16="http://schemas.microsoft.com/office/drawing/2014/main" id="{D0C4483C-5AF9-42F4-8338-65C2D68812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5736" y="5600579"/>
            <a:ext cx="507228" cy="507228"/>
          </a:xfrm>
          <a:prstGeom prst="rect">
            <a:avLst/>
          </a:prstGeom>
        </p:spPr>
      </p:pic>
      <p:pic>
        <p:nvPicPr>
          <p:cNvPr id="55" name="Content Placeholder 11">
            <a:extLst>
              <a:ext uri="{FF2B5EF4-FFF2-40B4-BE49-F238E27FC236}">
                <a16:creationId xmlns:a16="http://schemas.microsoft.com/office/drawing/2014/main" id="{1C87E90A-4682-442A-8FA9-3D83CFB3AB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1612" y="5600579"/>
            <a:ext cx="507228" cy="507228"/>
          </a:xfrm>
          <a:prstGeom prst="rect">
            <a:avLst/>
          </a:prstGeom>
        </p:spPr>
      </p:pic>
      <p:pic>
        <p:nvPicPr>
          <p:cNvPr id="56" name="Content Placeholder 11">
            <a:extLst>
              <a:ext uri="{FF2B5EF4-FFF2-40B4-BE49-F238E27FC236}">
                <a16:creationId xmlns:a16="http://schemas.microsoft.com/office/drawing/2014/main" id="{BA2A8219-E03C-4C27-9961-9DAFBAF7C0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5197" y="5612385"/>
            <a:ext cx="507228" cy="507228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16C6AEE-DAE2-4760-8302-79115E9DA138}"/>
              </a:ext>
            </a:extLst>
          </p:cNvPr>
          <p:cNvSpPr/>
          <p:nvPr/>
        </p:nvSpPr>
        <p:spPr>
          <a:xfrm>
            <a:off x="2065363" y="5157854"/>
            <a:ext cx="2197984" cy="3188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Interconnect</a:t>
            </a:r>
          </a:p>
        </p:txBody>
      </p:sp>
      <p:sp>
        <p:nvSpPr>
          <p:cNvPr id="99" name="Rectangle: Rounded Corners 98">
            <a:extLst>
              <a:ext uri="{FF2B5EF4-FFF2-40B4-BE49-F238E27FC236}">
                <a16:creationId xmlns:a16="http://schemas.microsoft.com/office/drawing/2014/main" id="{FBB5ACAB-7656-4B3C-9A1F-6AA4F1E2483D}"/>
              </a:ext>
            </a:extLst>
          </p:cNvPr>
          <p:cNvSpPr/>
          <p:nvPr/>
        </p:nvSpPr>
        <p:spPr>
          <a:xfrm>
            <a:off x="1656246" y="2723894"/>
            <a:ext cx="3023616" cy="11194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Shared memory: multiple threads of a process run on a single node – All the data can be accessed by all the threads in the regular way.</a:t>
            </a:r>
          </a:p>
        </p:txBody>
      </p:sp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6792B3EC-CD13-4743-A72A-FA620557C981}"/>
              </a:ext>
            </a:extLst>
          </p:cNvPr>
          <p:cNvSpPr/>
          <p:nvPr/>
        </p:nvSpPr>
        <p:spPr>
          <a:xfrm>
            <a:off x="7698128" y="2039237"/>
            <a:ext cx="3023616" cy="12841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  <a:p>
            <a:pPr algn="ctr"/>
            <a:r>
              <a:rPr lang="en-US" sz="1100" dirty="0"/>
              <a:t>Distributed memory: multiple processes run on multiple nodes. Processes only have access to data on the node – Use a “communication library” to access data on other nodes .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4CF10B42-138E-4B33-B3E6-DC3672CEB852}"/>
              </a:ext>
            </a:extLst>
          </p:cNvPr>
          <p:cNvSpPr txBox="1"/>
          <p:nvPr/>
        </p:nvSpPr>
        <p:spPr>
          <a:xfrm>
            <a:off x="2343457" y="2282020"/>
            <a:ext cx="1641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Shared memory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AB208982-9009-4F4B-9E9F-BB2F7BE8C843}"/>
              </a:ext>
            </a:extLst>
          </p:cNvPr>
          <p:cNvSpPr txBox="1"/>
          <p:nvPr/>
        </p:nvSpPr>
        <p:spPr>
          <a:xfrm>
            <a:off x="8269041" y="1669905"/>
            <a:ext cx="1970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Distributed memory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336D2217-CFDD-4075-9CA4-72FB07A17F65}"/>
              </a:ext>
            </a:extLst>
          </p:cNvPr>
          <p:cNvSpPr/>
          <p:nvPr/>
        </p:nvSpPr>
        <p:spPr>
          <a:xfrm>
            <a:off x="7995403" y="5065881"/>
            <a:ext cx="605150" cy="507229"/>
          </a:xfrm>
          <a:prstGeom prst="round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F0ED712A-7AB0-4799-A853-AECBB41CF5FF}"/>
              </a:ext>
            </a:extLst>
          </p:cNvPr>
          <p:cNvSpPr/>
          <p:nvPr/>
        </p:nvSpPr>
        <p:spPr>
          <a:xfrm rot="10800000">
            <a:off x="8191686" y="5157854"/>
            <a:ext cx="199622" cy="31129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Arrow: Down 68">
            <a:extLst>
              <a:ext uri="{FF2B5EF4-FFF2-40B4-BE49-F238E27FC236}">
                <a16:creationId xmlns:a16="http://schemas.microsoft.com/office/drawing/2014/main" id="{2FF1D932-80D6-4B44-9B3B-79AB0B714EF3}"/>
              </a:ext>
            </a:extLst>
          </p:cNvPr>
          <p:cNvSpPr/>
          <p:nvPr/>
        </p:nvSpPr>
        <p:spPr>
          <a:xfrm rot="10800000">
            <a:off x="8843519" y="5165396"/>
            <a:ext cx="199622" cy="31129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Arrow: Down 69">
            <a:extLst>
              <a:ext uri="{FF2B5EF4-FFF2-40B4-BE49-F238E27FC236}">
                <a16:creationId xmlns:a16="http://schemas.microsoft.com/office/drawing/2014/main" id="{CC78F721-CE32-406D-A8B4-A3D55BF8909E}"/>
              </a:ext>
            </a:extLst>
          </p:cNvPr>
          <p:cNvSpPr/>
          <p:nvPr/>
        </p:nvSpPr>
        <p:spPr>
          <a:xfrm rot="10800000">
            <a:off x="9515415" y="5168567"/>
            <a:ext cx="199622" cy="31129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Arrow: Down 70">
            <a:extLst>
              <a:ext uri="{FF2B5EF4-FFF2-40B4-BE49-F238E27FC236}">
                <a16:creationId xmlns:a16="http://schemas.microsoft.com/office/drawing/2014/main" id="{D50A26C6-13E5-4F96-84A6-456614449545}"/>
              </a:ext>
            </a:extLst>
          </p:cNvPr>
          <p:cNvSpPr/>
          <p:nvPr/>
        </p:nvSpPr>
        <p:spPr>
          <a:xfrm rot="10800000">
            <a:off x="10136558" y="5152869"/>
            <a:ext cx="199622" cy="31129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257EC1-DB06-4D0A-941A-1AA7A43ABDCC}"/>
              </a:ext>
            </a:extLst>
          </p:cNvPr>
          <p:cNvSpPr txBox="1"/>
          <p:nvPr/>
        </p:nvSpPr>
        <p:spPr>
          <a:xfrm>
            <a:off x="7124830" y="5123851"/>
            <a:ext cx="1741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Step 1</a:t>
            </a: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441DA7C4-67E7-4D6F-8381-1634E460CA14}"/>
              </a:ext>
            </a:extLst>
          </p:cNvPr>
          <p:cNvSpPr/>
          <p:nvPr/>
        </p:nvSpPr>
        <p:spPr>
          <a:xfrm>
            <a:off x="9938560" y="3461484"/>
            <a:ext cx="559909" cy="507229"/>
          </a:xfrm>
          <a:prstGeom prst="round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58ED3E1E-06C6-4246-AF4F-7C5A015487B1}"/>
              </a:ext>
            </a:extLst>
          </p:cNvPr>
          <p:cNvSpPr/>
          <p:nvPr/>
        </p:nvSpPr>
        <p:spPr>
          <a:xfrm>
            <a:off x="9297474" y="3464034"/>
            <a:ext cx="578157" cy="507229"/>
          </a:xfrm>
          <a:prstGeom prst="round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834C5C77-FF09-4AEA-B393-1E3D513AF2C7}"/>
              </a:ext>
            </a:extLst>
          </p:cNvPr>
          <p:cNvSpPr/>
          <p:nvPr/>
        </p:nvSpPr>
        <p:spPr>
          <a:xfrm>
            <a:off x="8631778" y="3464035"/>
            <a:ext cx="578158" cy="507229"/>
          </a:xfrm>
          <a:prstGeom prst="round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5784B2C1-7DF2-4B0E-9BE5-470DF56A0718}"/>
              </a:ext>
            </a:extLst>
          </p:cNvPr>
          <p:cNvSpPr/>
          <p:nvPr/>
        </p:nvSpPr>
        <p:spPr>
          <a:xfrm>
            <a:off x="7972947" y="3459316"/>
            <a:ext cx="605150" cy="507229"/>
          </a:xfrm>
          <a:prstGeom prst="round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Arrow: Down 87">
            <a:extLst>
              <a:ext uri="{FF2B5EF4-FFF2-40B4-BE49-F238E27FC236}">
                <a16:creationId xmlns:a16="http://schemas.microsoft.com/office/drawing/2014/main" id="{A853412B-7F99-475B-B0A8-17FB6DC200A3}"/>
              </a:ext>
            </a:extLst>
          </p:cNvPr>
          <p:cNvSpPr/>
          <p:nvPr/>
        </p:nvSpPr>
        <p:spPr>
          <a:xfrm rot="10800000">
            <a:off x="8821063" y="3558831"/>
            <a:ext cx="199622" cy="31129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Arrow: Down 88">
            <a:extLst>
              <a:ext uri="{FF2B5EF4-FFF2-40B4-BE49-F238E27FC236}">
                <a16:creationId xmlns:a16="http://schemas.microsoft.com/office/drawing/2014/main" id="{48DB2599-0BA6-4DFC-A84E-1D3728CF0265}"/>
              </a:ext>
            </a:extLst>
          </p:cNvPr>
          <p:cNvSpPr/>
          <p:nvPr/>
        </p:nvSpPr>
        <p:spPr>
          <a:xfrm rot="10800000">
            <a:off x="9492959" y="3562002"/>
            <a:ext cx="199622" cy="31129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Arrow: Down 89">
            <a:extLst>
              <a:ext uri="{FF2B5EF4-FFF2-40B4-BE49-F238E27FC236}">
                <a16:creationId xmlns:a16="http://schemas.microsoft.com/office/drawing/2014/main" id="{947A5BC9-9FF7-4D8D-B57B-0E8A1FE32B3C}"/>
              </a:ext>
            </a:extLst>
          </p:cNvPr>
          <p:cNvSpPr/>
          <p:nvPr/>
        </p:nvSpPr>
        <p:spPr>
          <a:xfrm rot="10800000">
            <a:off x="10114102" y="3546304"/>
            <a:ext cx="199622" cy="31129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AD5FA01A-F3E0-4B5A-8A39-B92A2BC2EF3D}"/>
              </a:ext>
            </a:extLst>
          </p:cNvPr>
          <p:cNvSpPr txBox="1"/>
          <p:nvPr/>
        </p:nvSpPr>
        <p:spPr>
          <a:xfrm>
            <a:off x="7102374" y="3517286"/>
            <a:ext cx="1741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Step 2</a:t>
            </a:r>
          </a:p>
        </p:txBody>
      </p:sp>
      <p:sp>
        <p:nvSpPr>
          <p:cNvPr id="92" name="Arrow: Down 91">
            <a:extLst>
              <a:ext uri="{FF2B5EF4-FFF2-40B4-BE49-F238E27FC236}">
                <a16:creationId xmlns:a16="http://schemas.microsoft.com/office/drawing/2014/main" id="{7B993C29-6E08-426F-AA03-6F644D53B24A}"/>
              </a:ext>
            </a:extLst>
          </p:cNvPr>
          <p:cNvSpPr/>
          <p:nvPr/>
        </p:nvSpPr>
        <p:spPr>
          <a:xfrm rot="10800000">
            <a:off x="8198167" y="3557282"/>
            <a:ext cx="199622" cy="31129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881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25C5B-5ED5-4A75-82E4-37E01BBDA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HPC cluster?</a:t>
            </a:r>
          </a:p>
        </p:txBody>
      </p:sp>
      <p:pic>
        <p:nvPicPr>
          <p:cNvPr id="5" name="Content Placeholder 4" descr="A picture containing computer, rack&#10;&#10;Description automatically generated">
            <a:extLst>
              <a:ext uri="{FF2B5EF4-FFF2-40B4-BE49-F238E27FC236}">
                <a16:creationId xmlns:a16="http://schemas.microsoft.com/office/drawing/2014/main" id="{945614B2-23FA-424E-8A2E-F72B412D9C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803685" y="2224581"/>
            <a:ext cx="3017043" cy="4022725"/>
          </a:xfrm>
        </p:spPr>
      </p:pic>
      <p:pic>
        <p:nvPicPr>
          <p:cNvPr id="7" name="Picture 6" descr="A picture containing text, electronics, computer&#10;&#10;Description automatically generated">
            <a:extLst>
              <a:ext uri="{FF2B5EF4-FFF2-40B4-BE49-F238E27FC236}">
                <a16:creationId xmlns:a16="http://schemas.microsoft.com/office/drawing/2014/main" id="{977060B0-0A47-4EE8-8929-9F5D00FEB2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9973" y="2224582"/>
            <a:ext cx="3157656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0019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64E23A-746A-E940-82CE-00DCB45D5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HPC cluster entail?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F72BC-4765-1045-91D7-950B8AB0EA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High-performance computing is fast computing – Computations in parallel over lots of compute elements (CPU, GPU) – With a very fast network to connect between the compute components.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Hardware -- Computer Architecture • Distributed Systems, Network switches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Networking / Interconnects -- InfiniBand, Ethernet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Storage -- Network attached storage (NAS)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Operating system -- red hat, fedora, </a:t>
            </a:r>
            <a:r>
              <a:rPr lang="en-US" dirty="0" err="1"/>
              <a:t>centOS</a:t>
            </a:r>
            <a:r>
              <a:rPr lang="en-US" dirty="0"/>
              <a:t>, rocky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Software -- Python R MPI (Message Passing Interface) </a:t>
            </a:r>
            <a:r>
              <a:rPr lang="en-US" dirty="0" err="1"/>
              <a:t>matlab</a:t>
            </a:r>
            <a:r>
              <a:rPr lang="en-US" dirty="0"/>
              <a:t>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Open source, commercial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6912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6347AD7C-5B37-4F06-BA73-8B1B864E06C4}"/>
              </a:ext>
            </a:extLst>
          </p:cNvPr>
          <p:cNvSpPr/>
          <p:nvPr/>
        </p:nvSpPr>
        <p:spPr>
          <a:xfrm>
            <a:off x="5659598" y="1716150"/>
            <a:ext cx="3763162" cy="507187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52127071-1BC4-4BD0-AB04-2DDFA6610271}"/>
              </a:ext>
            </a:extLst>
          </p:cNvPr>
          <p:cNvSpPr/>
          <p:nvPr/>
        </p:nvSpPr>
        <p:spPr>
          <a:xfrm>
            <a:off x="5756412" y="2891183"/>
            <a:ext cx="3566158" cy="381547"/>
          </a:xfrm>
          <a:prstGeom prst="round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Job Scheduler</a:t>
            </a:r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35013B4E-8C7D-4334-B12A-D5F52A920FBA}"/>
              </a:ext>
            </a:extLst>
          </p:cNvPr>
          <p:cNvSpPr/>
          <p:nvPr/>
        </p:nvSpPr>
        <p:spPr>
          <a:xfrm>
            <a:off x="325904" y="2249424"/>
            <a:ext cx="3705481" cy="451104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Rectangle: Rounded Corners 127">
            <a:extLst>
              <a:ext uri="{FF2B5EF4-FFF2-40B4-BE49-F238E27FC236}">
                <a16:creationId xmlns:a16="http://schemas.microsoft.com/office/drawing/2014/main" id="{CDBF8A39-F3F7-464B-B2B5-33557119675B}"/>
              </a:ext>
            </a:extLst>
          </p:cNvPr>
          <p:cNvSpPr/>
          <p:nvPr/>
        </p:nvSpPr>
        <p:spPr>
          <a:xfrm>
            <a:off x="9956876" y="4031319"/>
            <a:ext cx="1776840" cy="2413215"/>
          </a:xfrm>
          <a:prstGeom prst="roundRect">
            <a:avLst/>
          </a:prstGeom>
          <a:ln>
            <a:solidFill>
              <a:schemeClr val="dk1"/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7AEE90-673C-49CB-B69A-7DCAC49F8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4435" y="610584"/>
            <a:ext cx="9720072" cy="1499616"/>
          </a:xfrm>
        </p:spPr>
        <p:txBody>
          <a:bodyPr/>
          <a:lstStyle/>
          <a:p>
            <a:r>
              <a:rPr lang="en-US" dirty="0"/>
              <a:t>HPC Cluster Explanation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D971AC4C-ECF5-4C5F-A401-78683A0265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6119" y="2657052"/>
            <a:ext cx="693994" cy="780743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1170514-5665-453A-A5A4-F96ED24C0B6E}"/>
              </a:ext>
            </a:extLst>
          </p:cNvPr>
          <p:cNvSpPr/>
          <p:nvPr/>
        </p:nvSpPr>
        <p:spPr>
          <a:xfrm>
            <a:off x="381942" y="3540839"/>
            <a:ext cx="3566158" cy="399919"/>
          </a:xfrm>
          <a:prstGeom prst="round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Software applications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D47C91D-EC46-48D3-B595-CD1564EDFBC2}"/>
              </a:ext>
            </a:extLst>
          </p:cNvPr>
          <p:cNvSpPr/>
          <p:nvPr/>
        </p:nvSpPr>
        <p:spPr>
          <a:xfrm>
            <a:off x="381942" y="3938955"/>
            <a:ext cx="3566158" cy="399919"/>
          </a:xfrm>
          <a:prstGeom prst="round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OS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94722088-664C-46B3-A7FC-2C49B9E109A9}"/>
              </a:ext>
            </a:extLst>
          </p:cNvPr>
          <p:cNvSpPr/>
          <p:nvPr/>
        </p:nvSpPr>
        <p:spPr>
          <a:xfrm>
            <a:off x="381942" y="4341291"/>
            <a:ext cx="3566158" cy="399919"/>
          </a:xfrm>
          <a:prstGeom prst="round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Network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1E59DCD3-C349-4DBB-84A8-7F97E5ACC719}"/>
              </a:ext>
            </a:extLst>
          </p:cNvPr>
          <p:cNvSpPr/>
          <p:nvPr/>
        </p:nvSpPr>
        <p:spPr>
          <a:xfrm>
            <a:off x="5768446" y="3287981"/>
            <a:ext cx="3566158" cy="381547"/>
          </a:xfrm>
          <a:prstGeom prst="round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Software applications</a:t>
            </a: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569BD69F-35A5-4228-B81D-21CCCA241FB7}"/>
              </a:ext>
            </a:extLst>
          </p:cNvPr>
          <p:cNvSpPr/>
          <p:nvPr/>
        </p:nvSpPr>
        <p:spPr>
          <a:xfrm>
            <a:off x="7545352" y="4053615"/>
            <a:ext cx="1777218" cy="376707"/>
          </a:xfrm>
          <a:prstGeom prst="round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</a:t>
            </a:r>
            <a:r>
              <a:rPr lang="en-US" dirty="0" err="1"/>
              <a:t>Infiniband</a:t>
            </a:r>
            <a:endParaRPr lang="en-US" dirty="0"/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F3201986-8865-4BFE-840F-2D4638133C54}"/>
              </a:ext>
            </a:extLst>
          </p:cNvPr>
          <p:cNvSpPr/>
          <p:nvPr/>
        </p:nvSpPr>
        <p:spPr>
          <a:xfrm>
            <a:off x="5768446" y="3673905"/>
            <a:ext cx="3566158" cy="381547"/>
          </a:xfrm>
          <a:prstGeom prst="round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OS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65C67E72-C345-4FAD-99FD-3C04E52320F5}"/>
              </a:ext>
            </a:extLst>
          </p:cNvPr>
          <p:cNvSpPr/>
          <p:nvPr/>
        </p:nvSpPr>
        <p:spPr>
          <a:xfrm>
            <a:off x="5768446" y="4058342"/>
            <a:ext cx="1777216" cy="381547"/>
          </a:xfrm>
          <a:prstGeom prst="round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Network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D7E5C503-4A34-475C-BFCF-61ABD406CD55}"/>
              </a:ext>
            </a:extLst>
          </p:cNvPr>
          <p:cNvSpPr/>
          <p:nvPr/>
        </p:nvSpPr>
        <p:spPr>
          <a:xfrm>
            <a:off x="7545662" y="5605870"/>
            <a:ext cx="1788940" cy="384966"/>
          </a:xfrm>
          <a:prstGeom prst="round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NAS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775E7695-2322-4922-BC89-8962CBAB10E0}"/>
              </a:ext>
            </a:extLst>
          </p:cNvPr>
          <p:cNvSpPr/>
          <p:nvPr/>
        </p:nvSpPr>
        <p:spPr>
          <a:xfrm>
            <a:off x="5768444" y="5989645"/>
            <a:ext cx="3566158" cy="381547"/>
          </a:xfrm>
          <a:prstGeom prst="round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People</a:t>
            </a:r>
          </a:p>
        </p:txBody>
      </p:sp>
      <p:pic>
        <p:nvPicPr>
          <p:cNvPr id="56" name="Picture 55" descr="A picture containing yellow, toy&#10;&#10;Description automatically generated">
            <a:extLst>
              <a:ext uri="{FF2B5EF4-FFF2-40B4-BE49-F238E27FC236}">
                <a16:creationId xmlns:a16="http://schemas.microsoft.com/office/drawing/2014/main" id="{B0E848D4-4365-447D-A533-69BFB8F7D0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976" y="3991837"/>
            <a:ext cx="259114" cy="307025"/>
          </a:xfrm>
          <a:prstGeom prst="rect">
            <a:avLst/>
          </a:prstGeom>
        </p:spPr>
      </p:pic>
      <p:pic>
        <p:nvPicPr>
          <p:cNvPr id="58" name="Picture 57" descr="Shape&#10;&#10;Description automatically generated with low confidence">
            <a:extLst>
              <a:ext uri="{FF2B5EF4-FFF2-40B4-BE49-F238E27FC236}">
                <a16:creationId xmlns:a16="http://schemas.microsoft.com/office/drawing/2014/main" id="{38CF8835-0E70-434C-AFAE-324B61B79B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5588" y="6015113"/>
            <a:ext cx="342505" cy="342505"/>
          </a:xfrm>
          <a:prstGeom prst="rect">
            <a:avLst/>
          </a:prstGeom>
        </p:spPr>
      </p:pic>
      <p:pic>
        <p:nvPicPr>
          <p:cNvPr id="77" name="Picture 76" descr="A picture containing text, computer&#10;&#10;Description automatically generated">
            <a:extLst>
              <a:ext uri="{FF2B5EF4-FFF2-40B4-BE49-F238E27FC236}">
                <a16:creationId xmlns:a16="http://schemas.microsoft.com/office/drawing/2014/main" id="{9C5B1F0B-0248-4A26-9988-54054BC09E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7028" y="2014346"/>
            <a:ext cx="1333897" cy="530451"/>
          </a:xfrm>
          <a:prstGeom prst="rect">
            <a:avLst/>
          </a:prstGeom>
        </p:spPr>
      </p:pic>
      <p:pic>
        <p:nvPicPr>
          <p:cNvPr id="93" name="Graphic 92" descr="Computer with solid fill">
            <a:extLst>
              <a:ext uri="{FF2B5EF4-FFF2-40B4-BE49-F238E27FC236}">
                <a16:creationId xmlns:a16="http://schemas.microsoft.com/office/drawing/2014/main" id="{7EF86536-08AD-4B51-A67A-A8D65286D4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386842" y="4585785"/>
            <a:ext cx="914400" cy="914400"/>
          </a:xfrm>
          <a:prstGeom prst="rect">
            <a:avLst/>
          </a:prstGeom>
        </p:spPr>
      </p:pic>
      <p:pic>
        <p:nvPicPr>
          <p:cNvPr id="97" name="Picture 96" descr="Shape&#10;&#10;Description automatically generated with low confidence">
            <a:extLst>
              <a:ext uri="{FF2B5EF4-FFF2-40B4-BE49-F238E27FC236}">
                <a16:creationId xmlns:a16="http://schemas.microsoft.com/office/drawing/2014/main" id="{38ABACA7-A76A-4DD5-99AC-C6409EE582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56876" y="4100963"/>
            <a:ext cx="582168" cy="582168"/>
          </a:xfrm>
          <a:prstGeom prst="rect">
            <a:avLst/>
          </a:prstGeom>
        </p:spPr>
      </p:pic>
      <p:pic>
        <p:nvPicPr>
          <p:cNvPr id="98" name="Picture 97" descr="Shape&#10;&#10;Description automatically generated with low confidence">
            <a:extLst>
              <a:ext uri="{FF2B5EF4-FFF2-40B4-BE49-F238E27FC236}">
                <a16:creationId xmlns:a16="http://schemas.microsoft.com/office/drawing/2014/main" id="{481647B9-F226-4D36-93FF-DE0E6B12CA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50673" y="4100503"/>
            <a:ext cx="582168" cy="582168"/>
          </a:xfrm>
          <a:prstGeom prst="rect">
            <a:avLst/>
          </a:prstGeom>
        </p:spPr>
      </p:pic>
      <p:pic>
        <p:nvPicPr>
          <p:cNvPr id="100" name="Picture 99" descr="Shape&#10;&#10;Description automatically generated with low confidence">
            <a:extLst>
              <a:ext uri="{FF2B5EF4-FFF2-40B4-BE49-F238E27FC236}">
                <a16:creationId xmlns:a16="http://schemas.microsoft.com/office/drawing/2014/main" id="{4CF80145-544D-404F-ABB0-571509814C1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55422" y="4109549"/>
            <a:ext cx="582168" cy="582168"/>
          </a:xfrm>
          <a:prstGeom prst="rect">
            <a:avLst/>
          </a:prstGeom>
        </p:spPr>
      </p:pic>
      <p:pic>
        <p:nvPicPr>
          <p:cNvPr id="103" name="Picture 102" descr="Shape&#10;&#10;Description automatically generated with low confidence">
            <a:extLst>
              <a:ext uri="{FF2B5EF4-FFF2-40B4-BE49-F238E27FC236}">
                <a16:creationId xmlns:a16="http://schemas.microsoft.com/office/drawing/2014/main" id="{C414F4CB-CC97-404E-B6C3-E2F5284675D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51548" y="4109903"/>
            <a:ext cx="582168" cy="582168"/>
          </a:xfrm>
          <a:prstGeom prst="rect">
            <a:avLst/>
          </a:prstGeom>
        </p:spPr>
      </p:pic>
      <p:pic>
        <p:nvPicPr>
          <p:cNvPr id="107" name="Picture 106" descr="Shape&#10;&#10;Description automatically generated with low confidence">
            <a:extLst>
              <a:ext uri="{FF2B5EF4-FFF2-40B4-BE49-F238E27FC236}">
                <a16:creationId xmlns:a16="http://schemas.microsoft.com/office/drawing/2014/main" id="{E8D4F6E7-9251-40EE-8052-D04AC3AB48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56876" y="4658839"/>
            <a:ext cx="582168" cy="582168"/>
          </a:xfrm>
          <a:prstGeom prst="rect">
            <a:avLst/>
          </a:prstGeom>
        </p:spPr>
      </p:pic>
      <p:pic>
        <p:nvPicPr>
          <p:cNvPr id="108" name="Picture 107" descr="Shape&#10;&#10;Description automatically generated with low confidence">
            <a:extLst>
              <a:ext uri="{FF2B5EF4-FFF2-40B4-BE49-F238E27FC236}">
                <a16:creationId xmlns:a16="http://schemas.microsoft.com/office/drawing/2014/main" id="{5A114552-CAC1-4010-BB0E-6362270F13E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50673" y="4658379"/>
            <a:ext cx="582168" cy="582168"/>
          </a:xfrm>
          <a:prstGeom prst="rect">
            <a:avLst/>
          </a:prstGeom>
        </p:spPr>
      </p:pic>
      <p:pic>
        <p:nvPicPr>
          <p:cNvPr id="109" name="Picture 108" descr="Shape&#10;&#10;Description automatically generated with low confidence">
            <a:extLst>
              <a:ext uri="{FF2B5EF4-FFF2-40B4-BE49-F238E27FC236}">
                <a16:creationId xmlns:a16="http://schemas.microsoft.com/office/drawing/2014/main" id="{23D68FCC-0BAE-4187-AC5E-CD52E0E2FC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55422" y="4667425"/>
            <a:ext cx="582168" cy="582168"/>
          </a:xfrm>
          <a:prstGeom prst="rect">
            <a:avLst/>
          </a:prstGeom>
        </p:spPr>
      </p:pic>
      <p:pic>
        <p:nvPicPr>
          <p:cNvPr id="110" name="Picture 109" descr="Shape&#10;&#10;Description automatically generated with low confidence">
            <a:extLst>
              <a:ext uri="{FF2B5EF4-FFF2-40B4-BE49-F238E27FC236}">
                <a16:creationId xmlns:a16="http://schemas.microsoft.com/office/drawing/2014/main" id="{BB98B367-67A6-478A-9A8E-2D532CEDB09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51548" y="4667779"/>
            <a:ext cx="582168" cy="582168"/>
          </a:xfrm>
          <a:prstGeom prst="rect">
            <a:avLst/>
          </a:prstGeom>
        </p:spPr>
      </p:pic>
      <p:pic>
        <p:nvPicPr>
          <p:cNvPr id="111" name="Picture 110" descr="Shape&#10;&#10;Description automatically generated with low confidence">
            <a:extLst>
              <a:ext uri="{FF2B5EF4-FFF2-40B4-BE49-F238E27FC236}">
                <a16:creationId xmlns:a16="http://schemas.microsoft.com/office/drawing/2014/main" id="{F7E111CD-C174-4D7E-BCC9-5EE699E4EAF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56876" y="5241007"/>
            <a:ext cx="582168" cy="582168"/>
          </a:xfrm>
          <a:prstGeom prst="rect">
            <a:avLst/>
          </a:prstGeom>
        </p:spPr>
      </p:pic>
      <p:pic>
        <p:nvPicPr>
          <p:cNvPr id="112" name="Picture 111" descr="Shape&#10;&#10;Description automatically generated with low confidence">
            <a:extLst>
              <a:ext uri="{FF2B5EF4-FFF2-40B4-BE49-F238E27FC236}">
                <a16:creationId xmlns:a16="http://schemas.microsoft.com/office/drawing/2014/main" id="{B3E7AA56-4B2F-4ACB-B9A2-DBC3DC09C53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50673" y="5240547"/>
            <a:ext cx="582168" cy="582168"/>
          </a:xfrm>
          <a:prstGeom prst="rect">
            <a:avLst/>
          </a:prstGeom>
        </p:spPr>
      </p:pic>
      <p:pic>
        <p:nvPicPr>
          <p:cNvPr id="113" name="Picture 112" descr="Shape&#10;&#10;Description automatically generated with low confidence">
            <a:extLst>
              <a:ext uri="{FF2B5EF4-FFF2-40B4-BE49-F238E27FC236}">
                <a16:creationId xmlns:a16="http://schemas.microsoft.com/office/drawing/2014/main" id="{3044ACB6-98DE-429C-8E0E-5CE9DC7FC98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55422" y="5249593"/>
            <a:ext cx="582168" cy="582168"/>
          </a:xfrm>
          <a:prstGeom prst="rect">
            <a:avLst/>
          </a:prstGeom>
        </p:spPr>
      </p:pic>
      <p:pic>
        <p:nvPicPr>
          <p:cNvPr id="114" name="Picture 113" descr="Shape&#10;&#10;Description automatically generated with low confidence">
            <a:extLst>
              <a:ext uri="{FF2B5EF4-FFF2-40B4-BE49-F238E27FC236}">
                <a16:creationId xmlns:a16="http://schemas.microsoft.com/office/drawing/2014/main" id="{8728963D-8C43-42CC-830D-FD78BEEC1DF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51548" y="5249947"/>
            <a:ext cx="582168" cy="582168"/>
          </a:xfrm>
          <a:prstGeom prst="rect">
            <a:avLst/>
          </a:prstGeom>
        </p:spPr>
      </p:pic>
      <p:pic>
        <p:nvPicPr>
          <p:cNvPr id="115" name="Picture 114" descr="Shape&#10;&#10;Description automatically generated with low confidence">
            <a:extLst>
              <a:ext uri="{FF2B5EF4-FFF2-40B4-BE49-F238E27FC236}">
                <a16:creationId xmlns:a16="http://schemas.microsoft.com/office/drawing/2014/main" id="{74B3AE1E-3E2C-45E6-9BEB-500515C9C55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56876" y="5798880"/>
            <a:ext cx="582168" cy="582168"/>
          </a:xfrm>
          <a:prstGeom prst="rect">
            <a:avLst/>
          </a:prstGeom>
        </p:spPr>
      </p:pic>
      <p:pic>
        <p:nvPicPr>
          <p:cNvPr id="116" name="Picture 115" descr="Shape&#10;&#10;Description automatically generated with low confidence">
            <a:extLst>
              <a:ext uri="{FF2B5EF4-FFF2-40B4-BE49-F238E27FC236}">
                <a16:creationId xmlns:a16="http://schemas.microsoft.com/office/drawing/2014/main" id="{296C4F06-30BB-4BB9-961B-E0B0BD0772B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50673" y="5798420"/>
            <a:ext cx="582168" cy="582168"/>
          </a:xfrm>
          <a:prstGeom prst="rect">
            <a:avLst/>
          </a:prstGeom>
        </p:spPr>
      </p:pic>
      <p:pic>
        <p:nvPicPr>
          <p:cNvPr id="117" name="Picture 116" descr="Shape&#10;&#10;Description automatically generated with low confidence">
            <a:extLst>
              <a:ext uri="{FF2B5EF4-FFF2-40B4-BE49-F238E27FC236}">
                <a16:creationId xmlns:a16="http://schemas.microsoft.com/office/drawing/2014/main" id="{05BB3314-106E-4198-BA84-49DFC100D27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55422" y="5807466"/>
            <a:ext cx="582168" cy="582168"/>
          </a:xfrm>
          <a:prstGeom prst="rect">
            <a:avLst/>
          </a:prstGeom>
        </p:spPr>
      </p:pic>
      <p:pic>
        <p:nvPicPr>
          <p:cNvPr id="118" name="Picture 117" descr="Shape&#10;&#10;Description automatically generated with low confidence">
            <a:extLst>
              <a:ext uri="{FF2B5EF4-FFF2-40B4-BE49-F238E27FC236}">
                <a16:creationId xmlns:a16="http://schemas.microsoft.com/office/drawing/2014/main" id="{DC8AF3C4-D0A0-4EFC-BDB1-8532E96456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51548" y="5807820"/>
            <a:ext cx="582168" cy="582168"/>
          </a:xfrm>
          <a:prstGeom prst="rect">
            <a:avLst/>
          </a:prstGeom>
        </p:spPr>
      </p:pic>
      <p:pic>
        <p:nvPicPr>
          <p:cNvPr id="120" name="Graphic 119" descr="User Crown Female with solid fill">
            <a:extLst>
              <a:ext uri="{FF2B5EF4-FFF2-40B4-BE49-F238E27FC236}">
                <a16:creationId xmlns:a16="http://schemas.microsoft.com/office/drawing/2014/main" id="{D8EB3716-8167-40C5-8B3F-074BA808E3C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390377" y="3421710"/>
            <a:ext cx="914400" cy="914400"/>
          </a:xfrm>
          <a:prstGeom prst="rect">
            <a:avLst/>
          </a:prstGeom>
        </p:spPr>
      </p:pic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A6BE37D0-8FB9-404B-A8E6-B09E2AB6AB6C}"/>
              </a:ext>
            </a:extLst>
          </p:cNvPr>
          <p:cNvCxnSpPr>
            <a:stCxn id="93" idx="0"/>
            <a:endCxn id="120" idx="2"/>
          </p:cNvCxnSpPr>
          <p:nvPr/>
        </p:nvCxnSpPr>
        <p:spPr>
          <a:xfrm flipV="1">
            <a:off x="4844042" y="4336110"/>
            <a:ext cx="3535" cy="24967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A8626602-9C1F-4313-893B-899C2E3B5C4E}"/>
              </a:ext>
            </a:extLst>
          </p:cNvPr>
          <p:cNvCxnSpPr/>
          <p:nvPr/>
        </p:nvCxnSpPr>
        <p:spPr>
          <a:xfrm flipV="1">
            <a:off x="10847623" y="3671156"/>
            <a:ext cx="3535" cy="24967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9" name="Graphic 128" descr="Computer with solid fill">
            <a:extLst>
              <a:ext uri="{FF2B5EF4-FFF2-40B4-BE49-F238E27FC236}">
                <a16:creationId xmlns:a16="http://schemas.microsoft.com/office/drawing/2014/main" id="{E5C8D0BC-2E20-471B-AE70-2332BBFFE5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393958" y="2759578"/>
            <a:ext cx="914400" cy="914400"/>
          </a:xfrm>
          <a:prstGeom prst="rect">
            <a:avLst/>
          </a:prstGeom>
        </p:spPr>
      </p:pic>
      <p:pic>
        <p:nvPicPr>
          <p:cNvPr id="130" name="Graphic 129" descr="User Crown Female with solid fill">
            <a:extLst>
              <a:ext uri="{FF2B5EF4-FFF2-40B4-BE49-F238E27FC236}">
                <a16:creationId xmlns:a16="http://schemas.microsoft.com/office/drawing/2014/main" id="{8954AF77-D9E7-4290-808E-E0C63EC070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397493" y="1595503"/>
            <a:ext cx="914400" cy="914400"/>
          </a:xfrm>
          <a:prstGeom prst="rect">
            <a:avLst/>
          </a:prstGeom>
        </p:spPr>
      </p:pic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CA6A5DCD-E573-497A-8B16-6246DB81FDD9}"/>
              </a:ext>
            </a:extLst>
          </p:cNvPr>
          <p:cNvCxnSpPr>
            <a:stCxn id="129" idx="0"/>
            <a:endCxn id="130" idx="2"/>
          </p:cNvCxnSpPr>
          <p:nvPr/>
        </p:nvCxnSpPr>
        <p:spPr>
          <a:xfrm flipV="1">
            <a:off x="10851158" y="2509903"/>
            <a:ext cx="3535" cy="24967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3" name="Picture 132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B0724ED2-938E-4ACC-A0EF-A17ED997643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453222" y="2962318"/>
            <a:ext cx="479619" cy="377069"/>
          </a:xfrm>
          <a:prstGeom prst="rect">
            <a:avLst/>
          </a:prstGeom>
        </p:spPr>
      </p:pic>
      <p:sp>
        <p:nvSpPr>
          <p:cNvPr id="134" name="Rectangle 133">
            <a:extLst>
              <a:ext uri="{FF2B5EF4-FFF2-40B4-BE49-F238E27FC236}">
                <a16:creationId xmlns:a16="http://schemas.microsoft.com/office/drawing/2014/main" id="{84C92BB4-123C-4CA8-A794-464B3E64EBC0}"/>
              </a:ext>
            </a:extLst>
          </p:cNvPr>
          <p:cNvSpPr/>
          <p:nvPr/>
        </p:nvSpPr>
        <p:spPr>
          <a:xfrm>
            <a:off x="443541" y="2252927"/>
            <a:ext cx="3353803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Desktop PC</a:t>
            </a:r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0F9673E0-69DB-4F94-8D27-280B87EFB9BF}"/>
              </a:ext>
            </a:extLst>
          </p:cNvPr>
          <p:cNvSpPr/>
          <p:nvPr/>
        </p:nvSpPr>
        <p:spPr>
          <a:xfrm>
            <a:off x="5921922" y="1730806"/>
            <a:ext cx="3304110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High performance compute cluster</a:t>
            </a:r>
          </a:p>
        </p:txBody>
      </p:sp>
      <p:sp>
        <p:nvSpPr>
          <p:cNvPr id="139" name="Rectangle: Rounded Corners 138">
            <a:extLst>
              <a:ext uri="{FF2B5EF4-FFF2-40B4-BE49-F238E27FC236}">
                <a16:creationId xmlns:a16="http://schemas.microsoft.com/office/drawing/2014/main" id="{D4DBE437-D16B-4428-905C-7200A9D23329}"/>
              </a:ext>
            </a:extLst>
          </p:cNvPr>
          <p:cNvSpPr/>
          <p:nvPr/>
        </p:nvSpPr>
        <p:spPr>
          <a:xfrm>
            <a:off x="387674" y="4745109"/>
            <a:ext cx="3566158" cy="399919"/>
          </a:xfrm>
          <a:prstGeom prst="round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GPU card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677BE5D-7DBA-4F7F-813C-58055A74F195}"/>
              </a:ext>
            </a:extLst>
          </p:cNvPr>
          <p:cNvSpPr/>
          <p:nvPr/>
        </p:nvSpPr>
        <p:spPr>
          <a:xfrm>
            <a:off x="381941" y="5147839"/>
            <a:ext cx="3566158" cy="399919"/>
          </a:xfrm>
          <a:prstGeom prst="round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Processor/CPU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3C306AA-071D-4B3D-991E-1E051FC12622}"/>
              </a:ext>
            </a:extLst>
          </p:cNvPr>
          <p:cNvSpPr/>
          <p:nvPr/>
        </p:nvSpPr>
        <p:spPr>
          <a:xfrm>
            <a:off x="381942" y="5552051"/>
            <a:ext cx="3566158" cy="399919"/>
          </a:xfrm>
          <a:prstGeom prst="round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Memory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E48B788-E064-49E6-8FB9-573B25C53AF7}"/>
              </a:ext>
            </a:extLst>
          </p:cNvPr>
          <p:cNvSpPr/>
          <p:nvPr/>
        </p:nvSpPr>
        <p:spPr>
          <a:xfrm>
            <a:off x="393664" y="5954860"/>
            <a:ext cx="3566158" cy="399919"/>
          </a:xfrm>
          <a:prstGeom prst="round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Hard Drive</a:t>
            </a:r>
          </a:p>
        </p:txBody>
      </p:sp>
      <p:pic>
        <p:nvPicPr>
          <p:cNvPr id="15" name="Picture 14" descr="Shape&#10;&#10;Description automatically generated with low confidence">
            <a:extLst>
              <a:ext uri="{FF2B5EF4-FFF2-40B4-BE49-F238E27FC236}">
                <a16:creationId xmlns:a16="http://schemas.microsoft.com/office/drawing/2014/main" id="{1DF2B357-EA34-406C-9E1F-8AFBAA88A04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9431" y="5544177"/>
            <a:ext cx="399919" cy="399919"/>
          </a:xfrm>
          <a:prstGeom prst="rect">
            <a:avLst/>
          </a:prstGeom>
        </p:spPr>
      </p:pic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0BDB5FDE-E5E1-42D0-BF71-D18C54D89FB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7985" y="5186715"/>
            <a:ext cx="313470" cy="313470"/>
          </a:xfrm>
          <a:prstGeom prst="rect">
            <a:avLst/>
          </a:prstGeom>
        </p:spPr>
      </p:pic>
      <p:pic>
        <p:nvPicPr>
          <p:cNvPr id="31" name="Picture 30" descr="Shape&#10;&#10;Description automatically generated with low confidence">
            <a:extLst>
              <a:ext uri="{FF2B5EF4-FFF2-40B4-BE49-F238E27FC236}">
                <a16:creationId xmlns:a16="http://schemas.microsoft.com/office/drawing/2014/main" id="{505B632A-001A-4F6A-943C-DDB3904FFDB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3541" y="3999038"/>
            <a:ext cx="281782" cy="281782"/>
          </a:xfrm>
          <a:prstGeom prst="rect">
            <a:avLst/>
          </a:prstGeom>
        </p:spPr>
      </p:pic>
      <p:pic>
        <p:nvPicPr>
          <p:cNvPr id="33" name="Picture 32" descr="Shape&#10;&#10;Description automatically generated with low confidence">
            <a:extLst>
              <a:ext uri="{FF2B5EF4-FFF2-40B4-BE49-F238E27FC236}">
                <a16:creationId xmlns:a16="http://schemas.microsoft.com/office/drawing/2014/main" id="{7A7CE47C-289A-46B7-8264-5DADAE5234A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08980" y="3979989"/>
            <a:ext cx="334908" cy="334908"/>
          </a:xfrm>
          <a:prstGeom prst="rect">
            <a:avLst/>
          </a:prstGeom>
        </p:spPr>
      </p:pic>
      <p:pic>
        <p:nvPicPr>
          <p:cNvPr id="39" name="Graphic 38" descr="Cmd Terminal with solid fill">
            <a:extLst>
              <a:ext uri="{FF2B5EF4-FFF2-40B4-BE49-F238E27FC236}">
                <a16:creationId xmlns:a16="http://schemas.microsoft.com/office/drawing/2014/main" id="{377EA03A-D382-49E3-B01E-34B7B78D52D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25768" y="3509804"/>
            <a:ext cx="454233" cy="454233"/>
          </a:xfrm>
          <a:prstGeom prst="rect">
            <a:avLst/>
          </a:prstGeom>
        </p:spPr>
      </p:pic>
      <p:pic>
        <p:nvPicPr>
          <p:cNvPr id="63" name="Picture 62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9F84F649-D7E9-4A15-A95C-EA70D0B6D0A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29903" y="5997590"/>
            <a:ext cx="245961" cy="313042"/>
          </a:xfrm>
          <a:prstGeom prst="rect">
            <a:avLst/>
          </a:prstGeom>
        </p:spPr>
      </p:pic>
      <p:pic>
        <p:nvPicPr>
          <p:cNvPr id="68" name="Picture 67" descr="Shape&#10;&#10;Description automatically generated with low confidence">
            <a:extLst>
              <a:ext uri="{FF2B5EF4-FFF2-40B4-BE49-F238E27FC236}">
                <a16:creationId xmlns:a16="http://schemas.microsoft.com/office/drawing/2014/main" id="{C131ADE7-B7D1-4D9B-827C-0C5D581420D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79981" y="4395277"/>
            <a:ext cx="298043" cy="298043"/>
          </a:xfrm>
          <a:prstGeom prst="rect">
            <a:avLst/>
          </a:prstGeom>
        </p:spPr>
      </p:pic>
      <p:sp>
        <p:nvSpPr>
          <p:cNvPr id="140" name="Rectangle: Rounded Corners 139">
            <a:extLst>
              <a:ext uri="{FF2B5EF4-FFF2-40B4-BE49-F238E27FC236}">
                <a16:creationId xmlns:a16="http://schemas.microsoft.com/office/drawing/2014/main" id="{10B359C4-8576-46AA-98DC-6C8A05CDBED4}"/>
              </a:ext>
            </a:extLst>
          </p:cNvPr>
          <p:cNvSpPr/>
          <p:nvPr/>
        </p:nvSpPr>
        <p:spPr>
          <a:xfrm>
            <a:off x="5768446" y="4444548"/>
            <a:ext cx="3566158" cy="381547"/>
          </a:xfrm>
          <a:prstGeom prst="round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GPU card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AEA3F4A5-5B94-4494-A3C8-847F422FE855}"/>
              </a:ext>
            </a:extLst>
          </p:cNvPr>
          <p:cNvSpPr/>
          <p:nvPr/>
        </p:nvSpPr>
        <p:spPr>
          <a:xfrm>
            <a:off x="5768445" y="4827925"/>
            <a:ext cx="3566158" cy="381547"/>
          </a:xfrm>
          <a:prstGeom prst="round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Processor/CPU</a:t>
            </a:r>
          </a:p>
        </p:txBody>
      </p:sp>
      <p:pic>
        <p:nvPicPr>
          <p:cNvPr id="48" name="Picture 47" descr="A picture containing text&#10;&#10;Description automatically generated">
            <a:extLst>
              <a:ext uri="{FF2B5EF4-FFF2-40B4-BE49-F238E27FC236}">
                <a16:creationId xmlns:a16="http://schemas.microsoft.com/office/drawing/2014/main" id="{FD6270EE-7CD3-4238-B26B-9A2A29CB83B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904336" y="4882269"/>
            <a:ext cx="288658" cy="288658"/>
          </a:xfrm>
          <a:prstGeom prst="rect">
            <a:avLst/>
          </a:prstGeom>
        </p:spPr>
      </p:pic>
      <p:pic>
        <p:nvPicPr>
          <p:cNvPr id="52" name="Graphic 51" descr="Cmd Terminal with solid fill">
            <a:extLst>
              <a:ext uri="{FF2B5EF4-FFF2-40B4-BE49-F238E27FC236}">
                <a16:creationId xmlns:a16="http://schemas.microsoft.com/office/drawing/2014/main" id="{A84311B4-2D0A-4C7D-A25C-B948132125C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845588" y="3261588"/>
            <a:ext cx="405862" cy="405862"/>
          </a:xfrm>
          <a:prstGeom prst="rect">
            <a:avLst/>
          </a:prstGeom>
        </p:spPr>
      </p:pic>
      <p:pic>
        <p:nvPicPr>
          <p:cNvPr id="61" name="Graphic 60" descr="Database with solid fill">
            <a:extLst>
              <a:ext uri="{FF2B5EF4-FFF2-40B4-BE49-F238E27FC236}">
                <a16:creationId xmlns:a16="http://schemas.microsoft.com/office/drawing/2014/main" id="{674BE370-557B-455C-B68A-C35C2DEB782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7607868" y="5660224"/>
            <a:ext cx="290665" cy="290665"/>
          </a:xfrm>
          <a:prstGeom prst="rect">
            <a:avLst/>
          </a:prstGeom>
        </p:spPr>
      </p:pic>
      <p:pic>
        <p:nvPicPr>
          <p:cNvPr id="37" name="Graphic 36" descr="Database with solid fill">
            <a:extLst>
              <a:ext uri="{FF2B5EF4-FFF2-40B4-BE49-F238E27FC236}">
                <a16:creationId xmlns:a16="http://schemas.microsoft.com/office/drawing/2014/main" id="{56899D56-B224-47B5-8A81-39B4CBFDD13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7865092" y="5658199"/>
            <a:ext cx="290665" cy="290665"/>
          </a:xfrm>
          <a:prstGeom prst="rect">
            <a:avLst/>
          </a:prstGeom>
        </p:spPr>
      </p:pic>
      <p:pic>
        <p:nvPicPr>
          <p:cNvPr id="70" name="Picture 69" descr="Shape&#10;&#10;Description automatically generated with low confidence">
            <a:extLst>
              <a:ext uri="{FF2B5EF4-FFF2-40B4-BE49-F238E27FC236}">
                <a16:creationId xmlns:a16="http://schemas.microsoft.com/office/drawing/2014/main" id="{5D18CE6F-5897-4C1D-951E-E8F1CF36E1B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894118" y="4115063"/>
            <a:ext cx="266304" cy="266304"/>
          </a:xfrm>
          <a:prstGeom prst="rect">
            <a:avLst/>
          </a:prstGeom>
        </p:spPr>
      </p:pic>
      <p:pic>
        <p:nvPicPr>
          <p:cNvPr id="75" name="Picture 74" descr="Shape&#10;&#10;Description automatically generated with low confidence">
            <a:extLst>
              <a:ext uri="{FF2B5EF4-FFF2-40B4-BE49-F238E27FC236}">
                <a16:creationId xmlns:a16="http://schemas.microsoft.com/office/drawing/2014/main" id="{2F61B32D-A857-45A4-86F8-1743E6AF2532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602415" y="4067988"/>
            <a:ext cx="350208" cy="350208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E9CE6F1B-93C0-4937-AF06-7A5B85AEFA21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888977" y="2900554"/>
            <a:ext cx="362473" cy="325719"/>
          </a:xfrm>
          <a:prstGeom prst="rect">
            <a:avLst/>
          </a:prstGeom>
        </p:spPr>
      </p:pic>
      <p:pic>
        <p:nvPicPr>
          <p:cNvPr id="144" name="Picture 143" descr="Shape&#10;&#10;Description automatically generated with low confidence">
            <a:extLst>
              <a:ext uri="{FF2B5EF4-FFF2-40B4-BE49-F238E27FC236}">
                <a16:creationId xmlns:a16="http://schemas.microsoft.com/office/drawing/2014/main" id="{0A4618C5-FB77-480B-B016-DFEB7AE21EEE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867415" y="4442796"/>
            <a:ext cx="360297" cy="360297"/>
          </a:xfrm>
          <a:prstGeom prst="rect">
            <a:avLst/>
          </a:prstGeom>
        </p:spPr>
      </p:pic>
      <p:pic>
        <p:nvPicPr>
          <p:cNvPr id="145" name="Picture 144" descr="Shape&#10;&#10;Description automatically generated with low confidence">
            <a:extLst>
              <a:ext uri="{FF2B5EF4-FFF2-40B4-BE49-F238E27FC236}">
                <a16:creationId xmlns:a16="http://schemas.microsoft.com/office/drawing/2014/main" id="{C9007EA5-BE25-4EE9-8D87-1AC1FB939F76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72734" y="4760295"/>
            <a:ext cx="360297" cy="360297"/>
          </a:xfrm>
          <a:prstGeom prst="rect">
            <a:avLst/>
          </a:prstGeom>
        </p:spPr>
      </p:pic>
      <p:pic>
        <p:nvPicPr>
          <p:cNvPr id="146" name="Picture 145" descr="A picture containing shape&#10;&#10;Description automatically generated">
            <a:extLst>
              <a:ext uri="{FF2B5EF4-FFF2-40B4-BE49-F238E27FC236}">
                <a16:creationId xmlns:a16="http://schemas.microsoft.com/office/drawing/2014/main" id="{8573888E-989E-450D-9242-BBC2BF396E18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884076" y="3709074"/>
            <a:ext cx="304017" cy="304017"/>
          </a:xfrm>
          <a:prstGeom prst="rect">
            <a:avLst/>
          </a:prstGeom>
        </p:spPr>
      </p:pic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921F270A-0B3C-4918-91BB-4751F5BD7005}"/>
              </a:ext>
            </a:extLst>
          </p:cNvPr>
          <p:cNvSpPr/>
          <p:nvPr/>
        </p:nvSpPr>
        <p:spPr>
          <a:xfrm>
            <a:off x="8763494" y="142173"/>
            <a:ext cx="1991928" cy="1499616"/>
          </a:xfrm>
          <a:prstGeom prst="cloudCallou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4F7583-F1FC-402D-BFE6-D8FB0A685803}"/>
              </a:ext>
            </a:extLst>
          </p:cNvPr>
          <p:cNvSpPr txBox="1"/>
          <p:nvPr/>
        </p:nvSpPr>
        <p:spPr>
          <a:xfrm>
            <a:off x="9165583" y="665493"/>
            <a:ext cx="1112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cloud!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8A59F5CB-D5AC-42E0-A587-3456B9844DAE}"/>
              </a:ext>
            </a:extLst>
          </p:cNvPr>
          <p:cNvSpPr/>
          <p:nvPr/>
        </p:nvSpPr>
        <p:spPr>
          <a:xfrm>
            <a:off x="5768446" y="5213595"/>
            <a:ext cx="3566158" cy="381547"/>
          </a:xfrm>
          <a:prstGeom prst="round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Memory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3D2FCD3D-D55E-4C10-A9C1-1C686A5AAE57}"/>
              </a:ext>
            </a:extLst>
          </p:cNvPr>
          <p:cNvSpPr/>
          <p:nvPr/>
        </p:nvSpPr>
        <p:spPr>
          <a:xfrm>
            <a:off x="5768444" y="5599265"/>
            <a:ext cx="1788940" cy="381547"/>
          </a:xfrm>
          <a:prstGeom prst="round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Hard Drive</a:t>
            </a:r>
          </a:p>
        </p:txBody>
      </p:sp>
      <p:pic>
        <p:nvPicPr>
          <p:cNvPr id="64" name="Picture 63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289BD8F7-69F5-4531-BC67-3F50979A136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900671" y="5647124"/>
            <a:ext cx="232338" cy="295704"/>
          </a:xfrm>
          <a:prstGeom prst="rect">
            <a:avLst/>
          </a:prstGeom>
        </p:spPr>
      </p:pic>
      <p:pic>
        <p:nvPicPr>
          <p:cNvPr id="47" name="Picture 46" descr="Shape&#10;&#10;Description automatically generated with low confidence">
            <a:extLst>
              <a:ext uri="{FF2B5EF4-FFF2-40B4-BE49-F238E27FC236}">
                <a16:creationId xmlns:a16="http://schemas.microsoft.com/office/drawing/2014/main" id="{C48B7CF0-5CCF-44C5-A16C-009BB12EDE7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75805" y="5255973"/>
            <a:ext cx="357332" cy="357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689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80" grpId="0" animBg="1"/>
      <p:bldP spid="78" grpId="0" animBg="1"/>
      <p:bldP spid="128" grpId="0" animBg="1"/>
      <p:bldP spid="7" grpId="0" animBg="1"/>
      <p:bldP spid="6" grpId="0" animBg="1"/>
      <p:bldP spid="65" grpId="0" animBg="1"/>
      <p:bldP spid="46" grpId="0" animBg="1"/>
      <p:bldP spid="71" grpId="0" animBg="1"/>
      <p:bldP spid="45" grpId="0" animBg="1"/>
      <p:bldP spid="69" grpId="0" animBg="1"/>
      <p:bldP spid="60" grpId="0" animBg="1"/>
      <p:bldP spid="59" grpId="0" animBg="1"/>
      <p:bldP spid="134" grpId="0"/>
      <p:bldP spid="138" grpId="0"/>
      <p:bldP spid="139" grpId="0" animBg="1"/>
      <p:bldP spid="5" grpId="0" animBg="1"/>
      <p:bldP spid="4" grpId="0" animBg="1"/>
      <p:bldP spid="3" grpId="0" animBg="1"/>
      <p:bldP spid="140" grpId="0" animBg="1"/>
      <p:bldP spid="44" grpId="0" animBg="1"/>
      <p:bldP spid="9" grpId="0" animBg="1"/>
      <p:bldP spid="10" grpId="0"/>
      <p:bldP spid="43" grpId="0" animBg="1"/>
      <p:bldP spid="4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18E13-3CE2-40E3-AD6D-F7B90CC67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Shared VS. Distributed</a:t>
            </a:r>
          </a:p>
        </p:txBody>
      </p:sp>
      <p:pic>
        <p:nvPicPr>
          <p:cNvPr id="5" name="Graphic 4" descr="Computer with solid fill">
            <a:extLst>
              <a:ext uri="{FF2B5EF4-FFF2-40B4-BE49-F238E27FC236}">
                <a16:creationId xmlns:a16="http://schemas.microsoft.com/office/drawing/2014/main" id="{B3EDA8ED-0900-49BA-85BB-B6F4A0DFEB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65167" y="4586813"/>
            <a:ext cx="914400" cy="914400"/>
          </a:xfrm>
          <a:prstGeom prst="rect">
            <a:avLst/>
          </a:prstGeom>
        </p:spPr>
      </p:pic>
      <p:pic>
        <p:nvPicPr>
          <p:cNvPr id="6" name="Graphic 5" descr="User Crown Female with solid fill">
            <a:extLst>
              <a:ext uri="{FF2B5EF4-FFF2-40B4-BE49-F238E27FC236}">
                <a16:creationId xmlns:a16="http://schemas.microsoft.com/office/drawing/2014/main" id="{05690CA9-3C45-4866-BB8D-CBF1034565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668702" y="3422738"/>
            <a:ext cx="914400" cy="9144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F9CD011-037F-4B5B-9C3E-308413D812E1}"/>
              </a:ext>
            </a:extLst>
          </p:cNvPr>
          <p:cNvCxnSpPr>
            <a:stCxn id="5" idx="0"/>
            <a:endCxn id="6" idx="2"/>
          </p:cNvCxnSpPr>
          <p:nvPr/>
        </p:nvCxnSpPr>
        <p:spPr>
          <a:xfrm flipV="1">
            <a:off x="3122367" y="4337138"/>
            <a:ext cx="3535" cy="24967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64E9FFB-11C5-4A8B-9542-3EBECC06BBFA}"/>
              </a:ext>
            </a:extLst>
          </p:cNvPr>
          <p:cNvSpPr/>
          <p:nvPr/>
        </p:nvSpPr>
        <p:spPr>
          <a:xfrm>
            <a:off x="7616711" y="4703564"/>
            <a:ext cx="1776840" cy="1309038"/>
          </a:xfrm>
          <a:prstGeom prst="roundRect">
            <a:avLst/>
          </a:prstGeom>
          <a:ln>
            <a:solidFill>
              <a:schemeClr val="dk1"/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Shape&#10;&#10;Description automatically generated with low confidence">
            <a:extLst>
              <a:ext uri="{FF2B5EF4-FFF2-40B4-BE49-F238E27FC236}">
                <a16:creationId xmlns:a16="http://schemas.microsoft.com/office/drawing/2014/main" id="{F83D9182-1082-4229-9213-56DEB183B5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16711" y="4773207"/>
            <a:ext cx="582168" cy="582168"/>
          </a:xfrm>
          <a:prstGeom prst="rect">
            <a:avLst/>
          </a:prstGeom>
        </p:spPr>
      </p:pic>
      <p:pic>
        <p:nvPicPr>
          <p:cNvPr id="10" name="Picture 9" descr="Shape&#10;&#10;Description automatically generated with low confidence">
            <a:extLst>
              <a:ext uri="{FF2B5EF4-FFF2-40B4-BE49-F238E27FC236}">
                <a16:creationId xmlns:a16="http://schemas.microsoft.com/office/drawing/2014/main" id="{F35D2C72-6702-4C50-A9DF-491D376B17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10508" y="4772747"/>
            <a:ext cx="582168" cy="582168"/>
          </a:xfrm>
          <a:prstGeom prst="rect">
            <a:avLst/>
          </a:prstGeom>
        </p:spPr>
      </p:pic>
      <p:pic>
        <p:nvPicPr>
          <p:cNvPr id="11" name="Picture 10" descr="Shape&#10;&#10;Description automatically generated with low confidence">
            <a:extLst>
              <a:ext uri="{FF2B5EF4-FFF2-40B4-BE49-F238E27FC236}">
                <a16:creationId xmlns:a16="http://schemas.microsoft.com/office/drawing/2014/main" id="{CBC761EA-0911-4C79-B162-8B2DFA8494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15257" y="4781793"/>
            <a:ext cx="582168" cy="582168"/>
          </a:xfrm>
          <a:prstGeom prst="rect">
            <a:avLst/>
          </a:prstGeom>
        </p:spPr>
      </p:pic>
      <p:pic>
        <p:nvPicPr>
          <p:cNvPr id="12" name="Picture 11" descr="Shape&#10;&#10;Description automatically generated with low confidence">
            <a:extLst>
              <a:ext uri="{FF2B5EF4-FFF2-40B4-BE49-F238E27FC236}">
                <a16:creationId xmlns:a16="http://schemas.microsoft.com/office/drawing/2014/main" id="{A5A5A807-2E1B-4901-A663-EF154EDA7B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11383" y="4782147"/>
            <a:ext cx="582168" cy="582168"/>
          </a:xfrm>
          <a:prstGeom prst="rect">
            <a:avLst/>
          </a:prstGeom>
        </p:spPr>
      </p:pic>
      <p:pic>
        <p:nvPicPr>
          <p:cNvPr id="13" name="Picture 12" descr="Shape&#10;&#10;Description automatically generated with low confidence">
            <a:extLst>
              <a:ext uri="{FF2B5EF4-FFF2-40B4-BE49-F238E27FC236}">
                <a16:creationId xmlns:a16="http://schemas.microsoft.com/office/drawing/2014/main" id="{6178E21E-6F7B-4684-BE4E-06F52AB1A9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16711" y="5331083"/>
            <a:ext cx="582168" cy="582168"/>
          </a:xfrm>
          <a:prstGeom prst="rect">
            <a:avLst/>
          </a:prstGeom>
        </p:spPr>
      </p:pic>
      <p:pic>
        <p:nvPicPr>
          <p:cNvPr id="14" name="Picture 13" descr="Shape&#10;&#10;Description automatically generated with low confidence">
            <a:extLst>
              <a:ext uri="{FF2B5EF4-FFF2-40B4-BE49-F238E27FC236}">
                <a16:creationId xmlns:a16="http://schemas.microsoft.com/office/drawing/2014/main" id="{994E3088-5EC9-4FFA-AE90-FC1993235A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10508" y="5330623"/>
            <a:ext cx="582168" cy="582168"/>
          </a:xfrm>
          <a:prstGeom prst="rect">
            <a:avLst/>
          </a:prstGeom>
        </p:spPr>
      </p:pic>
      <p:pic>
        <p:nvPicPr>
          <p:cNvPr id="15" name="Picture 14" descr="Shape&#10;&#10;Description automatically generated with low confidence">
            <a:extLst>
              <a:ext uri="{FF2B5EF4-FFF2-40B4-BE49-F238E27FC236}">
                <a16:creationId xmlns:a16="http://schemas.microsoft.com/office/drawing/2014/main" id="{F3898294-B768-440C-8855-EFF304C71E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15257" y="5339669"/>
            <a:ext cx="582168" cy="582168"/>
          </a:xfrm>
          <a:prstGeom prst="rect">
            <a:avLst/>
          </a:prstGeom>
        </p:spPr>
      </p:pic>
      <p:pic>
        <p:nvPicPr>
          <p:cNvPr id="16" name="Picture 15" descr="Shape&#10;&#10;Description automatically generated with low confidence">
            <a:extLst>
              <a:ext uri="{FF2B5EF4-FFF2-40B4-BE49-F238E27FC236}">
                <a16:creationId xmlns:a16="http://schemas.microsoft.com/office/drawing/2014/main" id="{BF5D49C7-596E-4505-80CF-EDDF699CF3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11383" y="5340023"/>
            <a:ext cx="582168" cy="582168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E2E98FA-6FA8-4079-96CF-0072A7EDA7AE}"/>
              </a:ext>
            </a:extLst>
          </p:cNvPr>
          <p:cNvCxnSpPr/>
          <p:nvPr/>
        </p:nvCxnSpPr>
        <p:spPr>
          <a:xfrm flipV="1">
            <a:off x="8507458" y="4343400"/>
            <a:ext cx="3535" cy="24967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6" name="Graphic 25" descr="User Crown Female with solid fill">
            <a:extLst>
              <a:ext uri="{FF2B5EF4-FFF2-40B4-BE49-F238E27FC236}">
                <a16:creationId xmlns:a16="http://schemas.microsoft.com/office/drawing/2014/main" id="{DABE4457-D17A-491F-86C5-1A0564C857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050258" y="3429000"/>
            <a:ext cx="914400" cy="91440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46F3F5F5-8EF0-48A8-AB97-3A491838074C}"/>
              </a:ext>
            </a:extLst>
          </p:cNvPr>
          <p:cNvSpPr/>
          <p:nvPr/>
        </p:nvSpPr>
        <p:spPr>
          <a:xfrm>
            <a:off x="2035370" y="2374571"/>
            <a:ext cx="21739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Shared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8EC7810-A754-497A-9AC0-E20367E48114}"/>
              </a:ext>
            </a:extLst>
          </p:cNvPr>
          <p:cNvSpPr/>
          <p:nvPr/>
        </p:nvSpPr>
        <p:spPr>
          <a:xfrm>
            <a:off x="6865739" y="2374571"/>
            <a:ext cx="31566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Distributed</a:t>
            </a:r>
          </a:p>
        </p:txBody>
      </p:sp>
    </p:spTree>
    <p:extLst>
      <p:ext uri="{BB962C8B-B14F-4D97-AF65-F5344CB8AC3E}">
        <p14:creationId xmlns:p14="http://schemas.microsoft.com/office/powerpoint/2010/main" val="3145508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7" grpId="0"/>
      <p:bldP spid="4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A9392-AE5B-488C-B073-70B86800F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Shared VS Distributed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2AC8DC0-0C93-472B-93A9-4769D0C1D47A}"/>
              </a:ext>
            </a:extLst>
          </p:cNvPr>
          <p:cNvSpPr/>
          <p:nvPr/>
        </p:nvSpPr>
        <p:spPr>
          <a:xfrm>
            <a:off x="2740809" y="4574627"/>
            <a:ext cx="2556456" cy="5022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Shape, arrow&#10;&#10;Description automatically generated">
            <a:extLst>
              <a:ext uri="{FF2B5EF4-FFF2-40B4-BE49-F238E27FC236}">
                <a16:creationId xmlns:a16="http://schemas.microsoft.com/office/drawing/2014/main" id="{AE1C1D08-011A-4C75-8445-4AB27DBCA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6954" y="4628009"/>
            <a:ext cx="495837" cy="421268"/>
          </a:xfrm>
          <a:prstGeom prst="rect">
            <a:avLst/>
          </a:prstGeom>
        </p:spPr>
      </p:pic>
      <p:pic>
        <p:nvPicPr>
          <p:cNvPr id="15" name="Picture 14" descr="Shape, arrow&#10;&#10;Description automatically generated">
            <a:extLst>
              <a:ext uri="{FF2B5EF4-FFF2-40B4-BE49-F238E27FC236}">
                <a16:creationId xmlns:a16="http://schemas.microsoft.com/office/drawing/2014/main" id="{B224DCA3-84EE-45E4-90C2-BEC2C68791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4264" y="4619745"/>
            <a:ext cx="495837" cy="421268"/>
          </a:xfrm>
          <a:prstGeom prst="rect">
            <a:avLst/>
          </a:prstGeom>
        </p:spPr>
      </p:pic>
      <p:pic>
        <p:nvPicPr>
          <p:cNvPr id="16" name="Picture 15" descr="Shape, arrow&#10;&#10;Description automatically generated">
            <a:extLst>
              <a:ext uri="{FF2B5EF4-FFF2-40B4-BE49-F238E27FC236}">
                <a16:creationId xmlns:a16="http://schemas.microsoft.com/office/drawing/2014/main" id="{5CA22C18-6073-4960-9F1F-EECD3F1360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7808" y="4609292"/>
            <a:ext cx="495837" cy="421268"/>
          </a:xfrm>
          <a:prstGeom prst="rect">
            <a:avLst/>
          </a:prstGeom>
        </p:spPr>
      </p:pic>
      <p:pic>
        <p:nvPicPr>
          <p:cNvPr id="17" name="Picture 16" descr="Shape, arrow&#10;&#10;Description automatically generated">
            <a:extLst>
              <a:ext uri="{FF2B5EF4-FFF2-40B4-BE49-F238E27FC236}">
                <a16:creationId xmlns:a16="http://schemas.microsoft.com/office/drawing/2014/main" id="{58F42C91-7D55-4379-B7FD-0C1B3E23BC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5003" y="4619745"/>
            <a:ext cx="495837" cy="421268"/>
          </a:xfrm>
          <a:prstGeom prst="rect">
            <a:avLst/>
          </a:prstGeom>
        </p:spPr>
      </p:pic>
      <p:pic>
        <p:nvPicPr>
          <p:cNvPr id="32" name="Picture 31" descr="A picture containing dark&#10;&#10;Description automatically generated">
            <a:extLst>
              <a:ext uri="{FF2B5EF4-FFF2-40B4-BE49-F238E27FC236}">
                <a16:creationId xmlns:a16="http://schemas.microsoft.com/office/drawing/2014/main" id="{404D898B-FEA8-4C72-8920-01F0ECCC7D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-75841" y="3747985"/>
            <a:ext cx="2710300" cy="1653284"/>
          </a:xfrm>
          <a:prstGeom prst="rect">
            <a:avLst/>
          </a:prstGeom>
        </p:spPr>
      </p:pic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60F43D1D-3124-465F-989B-31A2B20782E9}"/>
              </a:ext>
            </a:extLst>
          </p:cNvPr>
          <p:cNvSpPr/>
          <p:nvPr/>
        </p:nvSpPr>
        <p:spPr>
          <a:xfrm>
            <a:off x="7922007" y="3338967"/>
            <a:ext cx="2556456" cy="5022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46" descr="Shape, arrow&#10;&#10;Description automatically generated">
            <a:extLst>
              <a:ext uri="{FF2B5EF4-FFF2-40B4-BE49-F238E27FC236}">
                <a16:creationId xmlns:a16="http://schemas.microsoft.com/office/drawing/2014/main" id="{34FCD99F-0716-4DA0-AFE7-E4543E1EBF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8152" y="3379471"/>
            <a:ext cx="495837" cy="421268"/>
          </a:xfrm>
          <a:prstGeom prst="rect">
            <a:avLst/>
          </a:prstGeom>
        </p:spPr>
      </p:pic>
      <p:pic>
        <p:nvPicPr>
          <p:cNvPr id="48" name="Picture 47" descr="Shape, arrow&#10;&#10;Description automatically generated">
            <a:extLst>
              <a:ext uri="{FF2B5EF4-FFF2-40B4-BE49-F238E27FC236}">
                <a16:creationId xmlns:a16="http://schemas.microsoft.com/office/drawing/2014/main" id="{86E21714-18A2-4F61-9563-1713833F0D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5462" y="3384085"/>
            <a:ext cx="495837" cy="421268"/>
          </a:xfrm>
          <a:prstGeom prst="rect">
            <a:avLst/>
          </a:prstGeom>
        </p:spPr>
      </p:pic>
      <p:pic>
        <p:nvPicPr>
          <p:cNvPr id="49" name="Picture 48" descr="Shape, arrow&#10;&#10;Description automatically generated">
            <a:extLst>
              <a:ext uri="{FF2B5EF4-FFF2-40B4-BE49-F238E27FC236}">
                <a16:creationId xmlns:a16="http://schemas.microsoft.com/office/drawing/2014/main" id="{B59F436A-148D-4130-9C56-86659B53C0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0212" y="3373632"/>
            <a:ext cx="495837" cy="421268"/>
          </a:xfrm>
          <a:prstGeom prst="rect">
            <a:avLst/>
          </a:prstGeom>
        </p:spPr>
      </p:pic>
      <p:pic>
        <p:nvPicPr>
          <p:cNvPr id="50" name="Picture 49" descr="Shape, arrow&#10;&#10;Description automatically generated">
            <a:extLst>
              <a:ext uri="{FF2B5EF4-FFF2-40B4-BE49-F238E27FC236}">
                <a16:creationId xmlns:a16="http://schemas.microsoft.com/office/drawing/2014/main" id="{192E4A6F-9699-4F32-ABCC-3C66534264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6201" y="3384085"/>
            <a:ext cx="495837" cy="421268"/>
          </a:xfrm>
          <a:prstGeom prst="rect">
            <a:avLst/>
          </a:prstGeom>
        </p:spPr>
      </p:pic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11719711-EF87-4164-9185-17BE9A2D4C39}"/>
              </a:ext>
            </a:extLst>
          </p:cNvPr>
          <p:cNvSpPr/>
          <p:nvPr/>
        </p:nvSpPr>
        <p:spPr>
          <a:xfrm>
            <a:off x="7924888" y="4212584"/>
            <a:ext cx="2556456" cy="5022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51" descr="Shape, arrow&#10;&#10;Description automatically generated">
            <a:extLst>
              <a:ext uri="{FF2B5EF4-FFF2-40B4-BE49-F238E27FC236}">
                <a16:creationId xmlns:a16="http://schemas.microsoft.com/office/drawing/2014/main" id="{2C0F4826-883B-4DE5-BD88-672097D067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1033" y="4253088"/>
            <a:ext cx="495837" cy="421268"/>
          </a:xfrm>
          <a:prstGeom prst="rect">
            <a:avLst/>
          </a:prstGeom>
        </p:spPr>
      </p:pic>
      <p:pic>
        <p:nvPicPr>
          <p:cNvPr id="53" name="Picture 52" descr="Shape, arrow&#10;&#10;Description automatically generated">
            <a:extLst>
              <a:ext uri="{FF2B5EF4-FFF2-40B4-BE49-F238E27FC236}">
                <a16:creationId xmlns:a16="http://schemas.microsoft.com/office/drawing/2014/main" id="{9C57B881-5E61-482E-A5EE-324BF23343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8343" y="4257702"/>
            <a:ext cx="495837" cy="421268"/>
          </a:xfrm>
          <a:prstGeom prst="rect">
            <a:avLst/>
          </a:prstGeom>
        </p:spPr>
      </p:pic>
      <p:pic>
        <p:nvPicPr>
          <p:cNvPr id="54" name="Picture 53" descr="Shape, arrow&#10;&#10;Description automatically generated">
            <a:extLst>
              <a:ext uri="{FF2B5EF4-FFF2-40B4-BE49-F238E27FC236}">
                <a16:creationId xmlns:a16="http://schemas.microsoft.com/office/drawing/2014/main" id="{F1812889-07CD-48E7-A965-5BFEA98973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3093" y="4247249"/>
            <a:ext cx="495837" cy="421268"/>
          </a:xfrm>
          <a:prstGeom prst="rect">
            <a:avLst/>
          </a:prstGeom>
        </p:spPr>
      </p:pic>
      <p:pic>
        <p:nvPicPr>
          <p:cNvPr id="55" name="Picture 54" descr="Shape, arrow&#10;&#10;Description automatically generated">
            <a:extLst>
              <a:ext uri="{FF2B5EF4-FFF2-40B4-BE49-F238E27FC236}">
                <a16:creationId xmlns:a16="http://schemas.microsoft.com/office/drawing/2014/main" id="{2E01A566-7DF5-4CF4-95BE-EFB22FB5D3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9082" y="4257702"/>
            <a:ext cx="495837" cy="421268"/>
          </a:xfrm>
          <a:prstGeom prst="rect">
            <a:avLst/>
          </a:prstGeom>
        </p:spPr>
      </p:pic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0D9CD9E4-802F-4372-B06C-5360C48AB17E}"/>
              </a:ext>
            </a:extLst>
          </p:cNvPr>
          <p:cNvSpPr/>
          <p:nvPr/>
        </p:nvSpPr>
        <p:spPr>
          <a:xfrm>
            <a:off x="7934723" y="5086201"/>
            <a:ext cx="2556456" cy="5022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7" name="Picture 56" descr="Shape, arrow&#10;&#10;Description automatically generated">
            <a:extLst>
              <a:ext uri="{FF2B5EF4-FFF2-40B4-BE49-F238E27FC236}">
                <a16:creationId xmlns:a16="http://schemas.microsoft.com/office/drawing/2014/main" id="{E2FA6E00-E31A-49A0-A5EE-04D7698108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0868" y="5126705"/>
            <a:ext cx="495837" cy="421268"/>
          </a:xfrm>
          <a:prstGeom prst="rect">
            <a:avLst/>
          </a:prstGeom>
        </p:spPr>
      </p:pic>
      <p:pic>
        <p:nvPicPr>
          <p:cNvPr id="58" name="Picture 57" descr="Shape, arrow&#10;&#10;Description automatically generated">
            <a:extLst>
              <a:ext uri="{FF2B5EF4-FFF2-40B4-BE49-F238E27FC236}">
                <a16:creationId xmlns:a16="http://schemas.microsoft.com/office/drawing/2014/main" id="{0B447BDE-B684-464F-8AE3-0D00EF9BD5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8178" y="5131319"/>
            <a:ext cx="495837" cy="421268"/>
          </a:xfrm>
          <a:prstGeom prst="rect">
            <a:avLst/>
          </a:prstGeom>
        </p:spPr>
      </p:pic>
      <p:pic>
        <p:nvPicPr>
          <p:cNvPr id="59" name="Picture 58" descr="Shape, arrow&#10;&#10;Description automatically generated">
            <a:extLst>
              <a:ext uri="{FF2B5EF4-FFF2-40B4-BE49-F238E27FC236}">
                <a16:creationId xmlns:a16="http://schemas.microsoft.com/office/drawing/2014/main" id="{61963673-290E-49C2-A33C-0CBE072919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2928" y="5120866"/>
            <a:ext cx="495837" cy="421268"/>
          </a:xfrm>
          <a:prstGeom prst="rect">
            <a:avLst/>
          </a:prstGeom>
        </p:spPr>
      </p:pic>
      <p:pic>
        <p:nvPicPr>
          <p:cNvPr id="60" name="Picture 59" descr="Shape, arrow&#10;&#10;Description automatically generated">
            <a:extLst>
              <a:ext uri="{FF2B5EF4-FFF2-40B4-BE49-F238E27FC236}">
                <a16:creationId xmlns:a16="http://schemas.microsoft.com/office/drawing/2014/main" id="{90577392-4026-4247-9648-6C95BD0758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8917" y="5131319"/>
            <a:ext cx="495837" cy="421268"/>
          </a:xfrm>
          <a:prstGeom prst="rect">
            <a:avLst/>
          </a:prstGeom>
        </p:spPr>
      </p:pic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0B013AB0-8522-4073-9A86-2157A445DFBB}"/>
              </a:ext>
            </a:extLst>
          </p:cNvPr>
          <p:cNvSpPr/>
          <p:nvPr/>
        </p:nvSpPr>
        <p:spPr>
          <a:xfrm>
            <a:off x="7924888" y="5959818"/>
            <a:ext cx="2556456" cy="5022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2" name="Picture 61" descr="Shape, arrow&#10;&#10;Description automatically generated">
            <a:extLst>
              <a:ext uri="{FF2B5EF4-FFF2-40B4-BE49-F238E27FC236}">
                <a16:creationId xmlns:a16="http://schemas.microsoft.com/office/drawing/2014/main" id="{BF3BC454-FC6E-47BD-8E53-B7C23B2CCD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1033" y="6000322"/>
            <a:ext cx="495837" cy="421268"/>
          </a:xfrm>
          <a:prstGeom prst="rect">
            <a:avLst/>
          </a:prstGeom>
        </p:spPr>
      </p:pic>
      <p:pic>
        <p:nvPicPr>
          <p:cNvPr id="63" name="Picture 62" descr="Shape, arrow&#10;&#10;Description automatically generated">
            <a:extLst>
              <a:ext uri="{FF2B5EF4-FFF2-40B4-BE49-F238E27FC236}">
                <a16:creationId xmlns:a16="http://schemas.microsoft.com/office/drawing/2014/main" id="{8E9F92DF-FF89-4B02-9387-D69CB29A86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8343" y="6004936"/>
            <a:ext cx="495837" cy="421268"/>
          </a:xfrm>
          <a:prstGeom prst="rect">
            <a:avLst/>
          </a:prstGeom>
        </p:spPr>
      </p:pic>
      <p:pic>
        <p:nvPicPr>
          <p:cNvPr id="64" name="Picture 63" descr="Shape, arrow&#10;&#10;Description automatically generated">
            <a:extLst>
              <a:ext uri="{FF2B5EF4-FFF2-40B4-BE49-F238E27FC236}">
                <a16:creationId xmlns:a16="http://schemas.microsoft.com/office/drawing/2014/main" id="{83E1F293-3C27-42EB-911F-7C3151EAA4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3093" y="5994483"/>
            <a:ext cx="495837" cy="421268"/>
          </a:xfrm>
          <a:prstGeom prst="rect">
            <a:avLst/>
          </a:prstGeom>
        </p:spPr>
      </p:pic>
      <p:pic>
        <p:nvPicPr>
          <p:cNvPr id="65" name="Picture 64" descr="Shape, arrow&#10;&#10;Description automatically generated">
            <a:extLst>
              <a:ext uri="{FF2B5EF4-FFF2-40B4-BE49-F238E27FC236}">
                <a16:creationId xmlns:a16="http://schemas.microsoft.com/office/drawing/2014/main" id="{01E4B87F-A227-4AFE-BF5F-5C7D79F52F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9082" y="6004936"/>
            <a:ext cx="495837" cy="421268"/>
          </a:xfrm>
          <a:prstGeom prst="rect">
            <a:avLst/>
          </a:prstGeom>
        </p:spPr>
      </p:pic>
      <p:sp>
        <p:nvSpPr>
          <p:cNvPr id="88" name="TextBox 87">
            <a:extLst>
              <a:ext uri="{FF2B5EF4-FFF2-40B4-BE49-F238E27FC236}">
                <a16:creationId xmlns:a16="http://schemas.microsoft.com/office/drawing/2014/main" id="{1537902E-4478-4D5A-9B8D-F4C028546C81}"/>
              </a:ext>
            </a:extLst>
          </p:cNvPr>
          <p:cNvSpPr txBox="1"/>
          <p:nvPr/>
        </p:nvSpPr>
        <p:spPr>
          <a:xfrm>
            <a:off x="8815245" y="2977891"/>
            <a:ext cx="795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Step 1</a:t>
            </a:r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5D124D7A-5C4E-46FF-8511-A1566B26CC7C}"/>
              </a:ext>
            </a:extLst>
          </p:cNvPr>
          <p:cNvSpPr/>
          <p:nvPr/>
        </p:nvSpPr>
        <p:spPr>
          <a:xfrm>
            <a:off x="9962583" y="2386172"/>
            <a:ext cx="5309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1900A451-46E5-4365-B0F0-CF94585E7A95}"/>
              </a:ext>
            </a:extLst>
          </p:cNvPr>
          <p:cNvSpPr/>
          <p:nvPr/>
        </p:nvSpPr>
        <p:spPr>
          <a:xfrm>
            <a:off x="2701916" y="2398756"/>
            <a:ext cx="6030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412ED46C-05CA-4A9D-8AE0-DED9CEA9B09E}"/>
              </a:ext>
            </a:extLst>
          </p:cNvPr>
          <p:cNvSpPr/>
          <p:nvPr/>
        </p:nvSpPr>
        <p:spPr>
          <a:xfrm>
            <a:off x="4733689" y="2425017"/>
            <a:ext cx="5309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0E8B20B3-E2D1-40BE-94E5-AD51CA932362}"/>
              </a:ext>
            </a:extLst>
          </p:cNvPr>
          <p:cNvSpPr/>
          <p:nvPr/>
        </p:nvSpPr>
        <p:spPr>
          <a:xfrm>
            <a:off x="7857066" y="2361316"/>
            <a:ext cx="6030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40" name="Picture 139" descr="Shape, arrow&#10;&#10;Description automatically generated">
            <a:extLst>
              <a:ext uri="{FF2B5EF4-FFF2-40B4-BE49-F238E27FC236}">
                <a16:creationId xmlns:a16="http://schemas.microsoft.com/office/drawing/2014/main" id="{D2F49296-024B-4599-9BAB-EE65EC95E2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0919" y="4609292"/>
            <a:ext cx="495837" cy="421268"/>
          </a:xfrm>
          <a:prstGeom prst="rect">
            <a:avLst/>
          </a:prstGeom>
        </p:spPr>
      </p:pic>
      <p:pic>
        <p:nvPicPr>
          <p:cNvPr id="141" name="Picture 140" descr="Shape, arrow&#10;&#10;Description automatically generated">
            <a:extLst>
              <a:ext uri="{FF2B5EF4-FFF2-40B4-BE49-F238E27FC236}">
                <a16:creationId xmlns:a16="http://schemas.microsoft.com/office/drawing/2014/main" id="{ACCE6974-92DE-4B24-B21F-F65B303C25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8738" y="4609198"/>
            <a:ext cx="495837" cy="421268"/>
          </a:xfrm>
          <a:prstGeom prst="rect">
            <a:avLst/>
          </a:prstGeom>
        </p:spPr>
      </p:pic>
      <p:pic>
        <p:nvPicPr>
          <p:cNvPr id="142" name="Picture 141" descr="Shape, arrow&#10;&#10;Description automatically generated">
            <a:extLst>
              <a:ext uri="{FF2B5EF4-FFF2-40B4-BE49-F238E27FC236}">
                <a16:creationId xmlns:a16="http://schemas.microsoft.com/office/drawing/2014/main" id="{19762725-9105-4489-AE18-7B8B64B84A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6038" y="4615037"/>
            <a:ext cx="495837" cy="421268"/>
          </a:xfrm>
          <a:prstGeom prst="rect">
            <a:avLst/>
          </a:prstGeom>
        </p:spPr>
      </p:pic>
      <p:pic>
        <p:nvPicPr>
          <p:cNvPr id="143" name="Picture 142" descr="Shape, arrow&#10;&#10;Description automatically generated">
            <a:extLst>
              <a:ext uri="{FF2B5EF4-FFF2-40B4-BE49-F238E27FC236}">
                <a16:creationId xmlns:a16="http://schemas.microsoft.com/office/drawing/2014/main" id="{CF5E0D30-1C04-41F9-8EAC-29BEB540D6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1961" y="4621476"/>
            <a:ext cx="495837" cy="421268"/>
          </a:xfrm>
          <a:prstGeom prst="rect">
            <a:avLst/>
          </a:prstGeom>
        </p:spPr>
      </p:pic>
      <p:pic>
        <p:nvPicPr>
          <p:cNvPr id="144" name="Picture 143" descr="Shape, arrow&#10;&#10;Description automatically generated">
            <a:extLst>
              <a:ext uri="{FF2B5EF4-FFF2-40B4-BE49-F238E27FC236}">
                <a16:creationId xmlns:a16="http://schemas.microsoft.com/office/drawing/2014/main" id="{C70C3001-2B55-45FB-A54C-B51354811A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8522" y="4629729"/>
            <a:ext cx="495837" cy="421268"/>
          </a:xfrm>
          <a:prstGeom prst="rect">
            <a:avLst/>
          </a:prstGeom>
        </p:spPr>
      </p:pic>
      <p:pic>
        <p:nvPicPr>
          <p:cNvPr id="145" name="Picture 144" descr="Shape, arrow&#10;&#10;Description automatically generated">
            <a:extLst>
              <a:ext uri="{FF2B5EF4-FFF2-40B4-BE49-F238E27FC236}">
                <a16:creationId xmlns:a16="http://schemas.microsoft.com/office/drawing/2014/main" id="{FF4A6B1C-6A11-43CE-BF3F-5A890EB0D3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7068" y="4603973"/>
            <a:ext cx="495837" cy="421268"/>
          </a:xfrm>
          <a:prstGeom prst="rect">
            <a:avLst/>
          </a:prstGeom>
        </p:spPr>
      </p:pic>
      <p:pic>
        <p:nvPicPr>
          <p:cNvPr id="146" name="Picture 145" descr="A picture containing dark&#10;&#10;Description automatically generated">
            <a:extLst>
              <a:ext uri="{FF2B5EF4-FFF2-40B4-BE49-F238E27FC236}">
                <a16:creationId xmlns:a16="http://schemas.microsoft.com/office/drawing/2014/main" id="{A2865ED7-B08C-47FE-AEC2-CEC4AD0D20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337832" y="3196852"/>
            <a:ext cx="1506373" cy="918888"/>
          </a:xfrm>
          <a:prstGeom prst="rect">
            <a:avLst/>
          </a:prstGeom>
        </p:spPr>
      </p:pic>
      <p:pic>
        <p:nvPicPr>
          <p:cNvPr id="147" name="Picture 146" descr="A picture containing dark&#10;&#10;Description automatically generated">
            <a:extLst>
              <a:ext uri="{FF2B5EF4-FFF2-40B4-BE49-F238E27FC236}">
                <a16:creationId xmlns:a16="http://schemas.microsoft.com/office/drawing/2014/main" id="{EB768A64-1AEA-458C-BC05-9C163366F8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344885" y="3991125"/>
            <a:ext cx="1506373" cy="918888"/>
          </a:xfrm>
          <a:prstGeom prst="rect">
            <a:avLst/>
          </a:prstGeom>
        </p:spPr>
      </p:pic>
      <p:pic>
        <p:nvPicPr>
          <p:cNvPr id="148" name="Picture 147" descr="A picture containing dark&#10;&#10;Description automatically generated">
            <a:extLst>
              <a:ext uri="{FF2B5EF4-FFF2-40B4-BE49-F238E27FC236}">
                <a16:creationId xmlns:a16="http://schemas.microsoft.com/office/drawing/2014/main" id="{EEFE5BF3-FC73-4714-835C-B86BD6C1F3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356304" y="4852739"/>
            <a:ext cx="1506373" cy="918888"/>
          </a:xfrm>
          <a:prstGeom prst="rect">
            <a:avLst/>
          </a:prstGeom>
        </p:spPr>
      </p:pic>
      <p:pic>
        <p:nvPicPr>
          <p:cNvPr id="149" name="Picture 148" descr="A picture containing dark&#10;&#10;Description automatically generated">
            <a:extLst>
              <a:ext uri="{FF2B5EF4-FFF2-40B4-BE49-F238E27FC236}">
                <a16:creationId xmlns:a16="http://schemas.microsoft.com/office/drawing/2014/main" id="{983B0115-2382-4ECA-9817-2898D5F56B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332007" y="5756126"/>
            <a:ext cx="1506373" cy="91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758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6" grpId="0" animBg="1"/>
      <p:bldP spid="51" grpId="0" animBg="1"/>
      <p:bldP spid="56" grpId="0" animBg="1"/>
      <p:bldP spid="61" grpId="0" animBg="1"/>
      <p:bldP spid="88" grpId="0"/>
      <p:bldP spid="134" grpId="0"/>
      <p:bldP spid="135" grpId="0"/>
      <p:bldP spid="136" grpId="0"/>
      <p:bldP spid="13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D0B5EFA-4103-4C85-9AC4-DAA2EC222FCD}"/>
              </a:ext>
            </a:extLst>
          </p:cNvPr>
          <p:cNvSpPr/>
          <p:nvPr/>
        </p:nvSpPr>
        <p:spPr>
          <a:xfrm>
            <a:off x="7894749" y="1912513"/>
            <a:ext cx="3871175" cy="431442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72BEFA-8F2B-4304-AAE2-3B7C29D6E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HPC environments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9553505-9AA6-452E-8C33-1E69E9ED418B}"/>
              </a:ext>
            </a:extLst>
          </p:cNvPr>
          <p:cNvSpPr/>
          <p:nvPr/>
        </p:nvSpPr>
        <p:spPr>
          <a:xfrm>
            <a:off x="1094704" y="2704563"/>
            <a:ext cx="2653048" cy="28075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Servers and storage are located on premises. Typically, inside a local data center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A6480F9-3D0E-4871-BB8E-C54E57F67D13}"/>
              </a:ext>
            </a:extLst>
          </p:cNvPr>
          <p:cNvSpPr/>
          <p:nvPr/>
        </p:nvSpPr>
        <p:spPr>
          <a:xfrm>
            <a:off x="8444248" y="2704563"/>
            <a:ext cx="2653048" cy="2807595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Servers and storage are located both on premises and in the cloud. 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C4AB790-7146-493C-AD02-4C55E93CAA61}"/>
              </a:ext>
            </a:extLst>
          </p:cNvPr>
          <p:cNvSpPr/>
          <p:nvPr/>
        </p:nvSpPr>
        <p:spPr>
          <a:xfrm>
            <a:off x="4769476" y="2704562"/>
            <a:ext cx="2653048" cy="2807595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Servers and storage are hosted by a cloud service.</a:t>
            </a:r>
          </a:p>
          <a:p>
            <a:pPr algn="ctr"/>
            <a:r>
              <a:rPr lang="en-US" dirty="0"/>
              <a:t>GCP, AWS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2821719-73F3-4F26-AFA1-E10004DA1681}"/>
              </a:ext>
            </a:extLst>
          </p:cNvPr>
          <p:cNvSpPr/>
          <p:nvPr/>
        </p:nvSpPr>
        <p:spPr>
          <a:xfrm>
            <a:off x="1319805" y="2118542"/>
            <a:ext cx="220284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On premises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3837A7-D568-443F-8C72-0F0ECB9932C8}"/>
              </a:ext>
            </a:extLst>
          </p:cNvPr>
          <p:cNvSpPr/>
          <p:nvPr/>
        </p:nvSpPr>
        <p:spPr>
          <a:xfrm>
            <a:off x="5529178" y="2130488"/>
            <a:ext cx="113364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Cloud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36AC5A6-D6B6-47A0-BF46-825A476F10E8}"/>
              </a:ext>
            </a:extLst>
          </p:cNvPr>
          <p:cNvSpPr/>
          <p:nvPr/>
        </p:nvSpPr>
        <p:spPr>
          <a:xfrm>
            <a:off x="9112578" y="2115430"/>
            <a:ext cx="131638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Hybrid</a:t>
            </a:r>
          </a:p>
        </p:txBody>
      </p:sp>
    </p:spTree>
    <p:extLst>
      <p:ext uri="{BB962C8B-B14F-4D97-AF65-F5344CB8AC3E}">
        <p14:creationId xmlns:p14="http://schemas.microsoft.com/office/powerpoint/2010/main" val="434604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  <p:bldP spid="4" grpId="0" animBg="1"/>
      <p:bldP spid="5" grpId="0" animBg="1"/>
      <p:bldP spid="6" grpId="0"/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253;p17">
            <a:extLst>
              <a:ext uri="{FF2B5EF4-FFF2-40B4-BE49-F238E27FC236}">
                <a16:creationId xmlns:a16="http://schemas.microsoft.com/office/drawing/2014/main" id="{BA79A1CD-C482-46F0-B03D-349F315BB773}"/>
              </a:ext>
            </a:extLst>
          </p:cNvPr>
          <p:cNvSpPr/>
          <p:nvPr/>
        </p:nvSpPr>
        <p:spPr>
          <a:xfrm>
            <a:off x="4025906" y="4126934"/>
            <a:ext cx="2023590" cy="1662118"/>
          </a:xfrm>
          <a:custGeom>
            <a:avLst/>
            <a:gdLst/>
            <a:ahLst/>
            <a:cxnLst/>
            <a:rect l="l" t="t" r="r" b="b"/>
            <a:pathLst>
              <a:path w="45185" h="31600" extrusionOk="0">
                <a:moveTo>
                  <a:pt x="22598" y="0"/>
                </a:moveTo>
                <a:cubicBezTo>
                  <a:pt x="21387" y="0"/>
                  <a:pt x="20175" y="464"/>
                  <a:pt x="19253" y="1393"/>
                </a:cubicBezTo>
                <a:lnTo>
                  <a:pt x="18252" y="2381"/>
                </a:lnTo>
                <a:cubicBezTo>
                  <a:pt x="18205" y="2429"/>
                  <a:pt x="18181" y="2477"/>
                  <a:pt x="18133" y="2524"/>
                </a:cubicBezTo>
                <a:lnTo>
                  <a:pt x="7406" y="2524"/>
                </a:lnTo>
                <a:cubicBezTo>
                  <a:pt x="3310" y="2524"/>
                  <a:pt x="0" y="5846"/>
                  <a:pt x="0" y="9930"/>
                </a:cubicBezTo>
                <a:lnTo>
                  <a:pt x="0" y="28742"/>
                </a:lnTo>
                <a:cubicBezTo>
                  <a:pt x="0" y="30325"/>
                  <a:pt x="1286" y="31599"/>
                  <a:pt x="2858" y="31599"/>
                </a:cubicBezTo>
                <a:lnTo>
                  <a:pt x="42327" y="31599"/>
                </a:lnTo>
                <a:cubicBezTo>
                  <a:pt x="43910" y="31599"/>
                  <a:pt x="45184" y="30325"/>
                  <a:pt x="45184" y="28742"/>
                </a:cubicBezTo>
                <a:lnTo>
                  <a:pt x="45184" y="9930"/>
                </a:lnTo>
                <a:cubicBezTo>
                  <a:pt x="45184" y="5846"/>
                  <a:pt x="41874" y="2524"/>
                  <a:pt x="37791" y="2524"/>
                </a:cubicBezTo>
                <a:lnTo>
                  <a:pt x="27063" y="2524"/>
                </a:lnTo>
                <a:cubicBezTo>
                  <a:pt x="27027" y="2477"/>
                  <a:pt x="26992" y="2429"/>
                  <a:pt x="26944" y="2381"/>
                </a:cubicBezTo>
                <a:lnTo>
                  <a:pt x="25944" y="1393"/>
                </a:lnTo>
                <a:cubicBezTo>
                  <a:pt x="25021" y="464"/>
                  <a:pt x="23810" y="0"/>
                  <a:pt x="2259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64" name="Google Shape;253;p17">
            <a:extLst>
              <a:ext uri="{FF2B5EF4-FFF2-40B4-BE49-F238E27FC236}">
                <a16:creationId xmlns:a16="http://schemas.microsoft.com/office/drawing/2014/main" id="{B1AFE049-93C1-47FD-9D9D-A85E37E601C6}"/>
              </a:ext>
            </a:extLst>
          </p:cNvPr>
          <p:cNvSpPr/>
          <p:nvPr/>
        </p:nvSpPr>
        <p:spPr>
          <a:xfrm>
            <a:off x="6180240" y="4126934"/>
            <a:ext cx="2023590" cy="1662118"/>
          </a:xfrm>
          <a:custGeom>
            <a:avLst/>
            <a:gdLst/>
            <a:ahLst/>
            <a:cxnLst/>
            <a:rect l="l" t="t" r="r" b="b"/>
            <a:pathLst>
              <a:path w="45185" h="31600" extrusionOk="0">
                <a:moveTo>
                  <a:pt x="22598" y="0"/>
                </a:moveTo>
                <a:cubicBezTo>
                  <a:pt x="21387" y="0"/>
                  <a:pt x="20175" y="464"/>
                  <a:pt x="19253" y="1393"/>
                </a:cubicBezTo>
                <a:lnTo>
                  <a:pt x="18252" y="2381"/>
                </a:lnTo>
                <a:cubicBezTo>
                  <a:pt x="18205" y="2429"/>
                  <a:pt x="18181" y="2477"/>
                  <a:pt x="18133" y="2524"/>
                </a:cubicBezTo>
                <a:lnTo>
                  <a:pt x="7406" y="2524"/>
                </a:lnTo>
                <a:cubicBezTo>
                  <a:pt x="3310" y="2524"/>
                  <a:pt x="0" y="5846"/>
                  <a:pt x="0" y="9930"/>
                </a:cubicBezTo>
                <a:lnTo>
                  <a:pt x="0" y="28742"/>
                </a:lnTo>
                <a:cubicBezTo>
                  <a:pt x="0" y="30325"/>
                  <a:pt x="1286" y="31599"/>
                  <a:pt x="2858" y="31599"/>
                </a:cubicBezTo>
                <a:lnTo>
                  <a:pt x="42327" y="31599"/>
                </a:lnTo>
                <a:cubicBezTo>
                  <a:pt x="43910" y="31599"/>
                  <a:pt x="45184" y="30325"/>
                  <a:pt x="45184" y="28742"/>
                </a:cubicBezTo>
                <a:lnTo>
                  <a:pt x="45184" y="9930"/>
                </a:lnTo>
                <a:cubicBezTo>
                  <a:pt x="45184" y="5846"/>
                  <a:pt x="41874" y="2524"/>
                  <a:pt x="37791" y="2524"/>
                </a:cubicBezTo>
                <a:lnTo>
                  <a:pt x="27063" y="2524"/>
                </a:lnTo>
                <a:cubicBezTo>
                  <a:pt x="27027" y="2477"/>
                  <a:pt x="26992" y="2429"/>
                  <a:pt x="26944" y="2381"/>
                </a:cubicBezTo>
                <a:lnTo>
                  <a:pt x="25944" y="1393"/>
                </a:lnTo>
                <a:cubicBezTo>
                  <a:pt x="25021" y="464"/>
                  <a:pt x="23810" y="0"/>
                  <a:pt x="2259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65" name="Google Shape;253;p17">
            <a:extLst>
              <a:ext uri="{FF2B5EF4-FFF2-40B4-BE49-F238E27FC236}">
                <a16:creationId xmlns:a16="http://schemas.microsoft.com/office/drawing/2014/main" id="{1286DE17-CC68-4CE8-9752-C3E504B703C9}"/>
              </a:ext>
            </a:extLst>
          </p:cNvPr>
          <p:cNvSpPr/>
          <p:nvPr/>
        </p:nvSpPr>
        <p:spPr>
          <a:xfrm>
            <a:off x="8318918" y="4126934"/>
            <a:ext cx="2023590" cy="1662120"/>
          </a:xfrm>
          <a:custGeom>
            <a:avLst/>
            <a:gdLst/>
            <a:ahLst/>
            <a:cxnLst/>
            <a:rect l="l" t="t" r="r" b="b"/>
            <a:pathLst>
              <a:path w="45185" h="31600" extrusionOk="0">
                <a:moveTo>
                  <a:pt x="22598" y="0"/>
                </a:moveTo>
                <a:cubicBezTo>
                  <a:pt x="21387" y="0"/>
                  <a:pt x="20175" y="464"/>
                  <a:pt x="19253" y="1393"/>
                </a:cubicBezTo>
                <a:lnTo>
                  <a:pt x="18252" y="2381"/>
                </a:lnTo>
                <a:cubicBezTo>
                  <a:pt x="18205" y="2429"/>
                  <a:pt x="18181" y="2477"/>
                  <a:pt x="18133" y="2524"/>
                </a:cubicBezTo>
                <a:lnTo>
                  <a:pt x="7406" y="2524"/>
                </a:lnTo>
                <a:cubicBezTo>
                  <a:pt x="3310" y="2524"/>
                  <a:pt x="0" y="5846"/>
                  <a:pt x="0" y="9930"/>
                </a:cubicBezTo>
                <a:lnTo>
                  <a:pt x="0" y="28742"/>
                </a:lnTo>
                <a:cubicBezTo>
                  <a:pt x="0" y="30325"/>
                  <a:pt x="1286" y="31599"/>
                  <a:pt x="2858" y="31599"/>
                </a:cubicBezTo>
                <a:lnTo>
                  <a:pt x="42327" y="31599"/>
                </a:lnTo>
                <a:cubicBezTo>
                  <a:pt x="43910" y="31599"/>
                  <a:pt x="45184" y="30325"/>
                  <a:pt x="45184" y="28742"/>
                </a:cubicBezTo>
                <a:lnTo>
                  <a:pt x="45184" y="9930"/>
                </a:lnTo>
                <a:cubicBezTo>
                  <a:pt x="45184" y="5846"/>
                  <a:pt x="41874" y="2524"/>
                  <a:pt x="37791" y="2524"/>
                </a:cubicBezTo>
                <a:lnTo>
                  <a:pt x="27063" y="2524"/>
                </a:lnTo>
                <a:cubicBezTo>
                  <a:pt x="27027" y="2477"/>
                  <a:pt x="26992" y="2429"/>
                  <a:pt x="26944" y="2381"/>
                </a:cubicBezTo>
                <a:lnTo>
                  <a:pt x="25944" y="1393"/>
                </a:lnTo>
                <a:cubicBezTo>
                  <a:pt x="25021" y="464"/>
                  <a:pt x="23810" y="0"/>
                  <a:pt x="2259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 dirty="0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62" name="Google Shape;253;p17">
            <a:extLst>
              <a:ext uri="{FF2B5EF4-FFF2-40B4-BE49-F238E27FC236}">
                <a16:creationId xmlns:a16="http://schemas.microsoft.com/office/drawing/2014/main" id="{80467CEF-7218-446E-991C-8BE10A6287C1}"/>
              </a:ext>
            </a:extLst>
          </p:cNvPr>
          <p:cNvSpPr/>
          <p:nvPr/>
        </p:nvSpPr>
        <p:spPr>
          <a:xfrm>
            <a:off x="1871572" y="4124242"/>
            <a:ext cx="2023590" cy="1529584"/>
          </a:xfrm>
          <a:custGeom>
            <a:avLst/>
            <a:gdLst/>
            <a:ahLst/>
            <a:cxnLst/>
            <a:rect l="l" t="t" r="r" b="b"/>
            <a:pathLst>
              <a:path w="45185" h="31600" extrusionOk="0">
                <a:moveTo>
                  <a:pt x="22598" y="0"/>
                </a:moveTo>
                <a:cubicBezTo>
                  <a:pt x="21387" y="0"/>
                  <a:pt x="20175" y="464"/>
                  <a:pt x="19253" y="1393"/>
                </a:cubicBezTo>
                <a:lnTo>
                  <a:pt x="18252" y="2381"/>
                </a:lnTo>
                <a:cubicBezTo>
                  <a:pt x="18205" y="2429"/>
                  <a:pt x="18181" y="2477"/>
                  <a:pt x="18133" y="2524"/>
                </a:cubicBezTo>
                <a:lnTo>
                  <a:pt x="7406" y="2524"/>
                </a:lnTo>
                <a:cubicBezTo>
                  <a:pt x="3310" y="2524"/>
                  <a:pt x="0" y="5846"/>
                  <a:pt x="0" y="9930"/>
                </a:cubicBezTo>
                <a:lnTo>
                  <a:pt x="0" y="28742"/>
                </a:lnTo>
                <a:cubicBezTo>
                  <a:pt x="0" y="30325"/>
                  <a:pt x="1286" y="31599"/>
                  <a:pt x="2858" y="31599"/>
                </a:cubicBezTo>
                <a:lnTo>
                  <a:pt x="42327" y="31599"/>
                </a:lnTo>
                <a:cubicBezTo>
                  <a:pt x="43910" y="31599"/>
                  <a:pt x="45184" y="30325"/>
                  <a:pt x="45184" y="28742"/>
                </a:cubicBezTo>
                <a:lnTo>
                  <a:pt x="45184" y="9930"/>
                </a:lnTo>
                <a:cubicBezTo>
                  <a:pt x="45184" y="5846"/>
                  <a:pt x="41874" y="2524"/>
                  <a:pt x="37791" y="2524"/>
                </a:cubicBezTo>
                <a:lnTo>
                  <a:pt x="27063" y="2524"/>
                </a:lnTo>
                <a:cubicBezTo>
                  <a:pt x="27027" y="2477"/>
                  <a:pt x="26992" y="2429"/>
                  <a:pt x="26944" y="2381"/>
                </a:cubicBezTo>
                <a:lnTo>
                  <a:pt x="25944" y="1393"/>
                </a:lnTo>
                <a:cubicBezTo>
                  <a:pt x="25021" y="464"/>
                  <a:pt x="23810" y="0"/>
                  <a:pt x="2259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2305" name="Google Shape;2305;p42"/>
          <p:cNvSpPr txBox="1">
            <a:spLocks noGrp="1"/>
          </p:cNvSpPr>
          <p:nvPr>
            <p:ph type="title"/>
          </p:nvPr>
        </p:nvSpPr>
        <p:spPr>
          <a:xfrm>
            <a:off x="1015459" y="939051"/>
            <a:ext cx="10298000" cy="641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dirty="0"/>
              <a:t>Cluster Timeline / History</a:t>
            </a:r>
            <a:endParaRPr dirty="0"/>
          </a:p>
        </p:txBody>
      </p:sp>
      <p:grpSp>
        <p:nvGrpSpPr>
          <p:cNvPr id="2306" name="Google Shape;2306;p42"/>
          <p:cNvGrpSpPr/>
          <p:nvPr/>
        </p:nvGrpSpPr>
        <p:grpSpPr>
          <a:xfrm>
            <a:off x="1735063" y="2008642"/>
            <a:ext cx="2156633" cy="3110000"/>
            <a:chOff x="1336350" y="1531650"/>
            <a:chExt cx="1617475" cy="2332500"/>
          </a:xfrm>
        </p:grpSpPr>
        <p:sp>
          <p:nvSpPr>
            <p:cNvPr id="2307" name="Google Shape;2307;p42"/>
            <p:cNvSpPr/>
            <p:nvPr/>
          </p:nvSpPr>
          <p:spPr>
            <a:xfrm>
              <a:off x="1336350" y="2625225"/>
              <a:ext cx="1617475" cy="265550"/>
            </a:xfrm>
            <a:custGeom>
              <a:avLst/>
              <a:gdLst/>
              <a:ahLst/>
              <a:cxnLst/>
              <a:rect l="l" t="t" r="r" b="b"/>
              <a:pathLst>
                <a:path w="64699" h="10622" extrusionOk="0">
                  <a:moveTo>
                    <a:pt x="3977" y="1"/>
                  </a:moveTo>
                  <a:cubicBezTo>
                    <a:pt x="1786" y="1"/>
                    <a:pt x="0" y="2382"/>
                    <a:pt x="0" y="5311"/>
                  </a:cubicBezTo>
                  <a:cubicBezTo>
                    <a:pt x="0" y="8228"/>
                    <a:pt x="1786" y="10621"/>
                    <a:pt x="3977" y="10621"/>
                  </a:cubicBezTo>
                  <a:lnTo>
                    <a:pt x="64699" y="10621"/>
                  </a:lnTo>
                  <a:lnTo>
                    <a:pt x="64699" y="1"/>
                  </a:ln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2000" dirty="0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2005</a:t>
              </a:r>
              <a:endParaRPr sz="2000" dirty="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2308" name="Google Shape;2308;p42"/>
            <p:cNvSpPr/>
            <p:nvPr/>
          </p:nvSpPr>
          <p:spPr>
            <a:xfrm>
              <a:off x="1692050" y="1531650"/>
              <a:ext cx="954000" cy="954000"/>
            </a:xfrm>
            <a:custGeom>
              <a:avLst/>
              <a:gdLst/>
              <a:ahLst/>
              <a:cxnLst/>
              <a:rect l="l" t="t" r="r" b="b"/>
              <a:pathLst>
                <a:path w="38160" h="38160" extrusionOk="0">
                  <a:moveTo>
                    <a:pt x="19086" y="0"/>
                  </a:moveTo>
                  <a:cubicBezTo>
                    <a:pt x="13049" y="0"/>
                    <a:pt x="7489" y="2763"/>
                    <a:pt x="3846" y="7597"/>
                  </a:cubicBezTo>
                  <a:cubicBezTo>
                    <a:pt x="3715" y="7763"/>
                    <a:pt x="3751" y="8001"/>
                    <a:pt x="3917" y="8120"/>
                  </a:cubicBezTo>
                  <a:cubicBezTo>
                    <a:pt x="3986" y="8174"/>
                    <a:pt x="4068" y="8200"/>
                    <a:pt x="4150" y="8200"/>
                  </a:cubicBezTo>
                  <a:cubicBezTo>
                    <a:pt x="4267" y="8200"/>
                    <a:pt x="4383" y="8147"/>
                    <a:pt x="4453" y="8049"/>
                  </a:cubicBezTo>
                  <a:cubicBezTo>
                    <a:pt x="7953" y="3417"/>
                    <a:pt x="13287" y="762"/>
                    <a:pt x="19086" y="762"/>
                  </a:cubicBezTo>
                  <a:cubicBezTo>
                    <a:pt x="29182" y="762"/>
                    <a:pt x="37398" y="8978"/>
                    <a:pt x="37398" y="19074"/>
                  </a:cubicBezTo>
                  <a:cubicBezTo>
                    <a:pt x="37398" y="29183"/>
                    <a:pt x="29182" y="37398"/>
                    <a:pt x="19086" y="37398"/>
                  </a:cubicBezTo>
                  <a:cubicBezTo>
                    <a:pt x="8977" y="37398"/>
                    <a:pt x="762" y="29183"/>
                    <a:pt x="762" y="19074"/>
                  </a:cubicBezTo>
                  <a:cubicBezTo>
                    <a:pt x="762" y="18872"/>
                    <a:pt x="595" y="18693"/>
                    <a:pt x="381" y="18693"/>
                  </a:cubicBezTo>
                  <a:cubicBezTo>
                    <a:pt x="167" y="18693"/>
                    <a:pt x="0" y="18872"/>
                    <a:pt x="0" y="19074"/>
                  </a:cubicBezTo>
                  <a:cubicBezTo>
                    <a:pt x="0" y="29599"/>
                    <a:pt x="8561" y="38160"/>
                    <a:pt x="19086" y="38160"/>
                  </a:cubicBezTo>
                  <a:cubicBezTo>
                    <a:pt x="29599" y="38160"/>
                    <a:pt x="38160" y="29599"/>
                    <a:pt x="38160" y="19074"/>
                  </a:cubicBezTo>
                  <a:cubicBezTo>
                    <a:pt x="38160" y="8561"/>
                    <a:pt x="29599" y="0"/>
                    <a:pt x="19086" y="0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09" name="Google Shape;2309;p42"/>
            <p:cNvSpPr/>
            <p:nvPr/>
          </p:nvSpPr>
          <p:spPr>
            <a:xfrm>
              <a:off x="2159650" y="2466575"/>
              <a:ext cx="19075" cy="236675"/>
            </a:xfrm>
            <a:custGeom>
              <a:avLst/>
              <a:gdLst/>
              <a:ahLst/>
              <a:cxnLst/>
              <a:rect l="l" t="t" r="r" b="b"/>
              <a:pathLst>
                <a:path w="763" h="9467" extrusionOk="0">
                  <a:moveTo>
                    <a:pt x="382" y="1"/>
                  </a:moveTo>
                  <a:cubicBezTo>
                    <a:pt x="168" y="1"/>
                    <a:pt x="1" y="168"/>
                    <a:pt x="1" y="382"/>
                  </a:cubicBezTo>
                  <a:lnTo>
                    <a:pt x="1" y="9085"/>
                  </a:lnTo>
                  <a:cubicBezTo>
                    <a:pt x="1" y="9300"/>
                    <a:pt x="168" y="9466"/>
                    <a:pt x="382" y="9466"/>
                  </a:cubicBezTo>
                  <a:cubicBezTo>
                    <a:pt x="584" y="9466"/>
                    <a:pt x="763" y="9300"/>
                    <a:pt x="763" y="9085"/>
                  </a:cubicBezTo>
                  <a:lnTo>
                    <a:pt x="763" y="382"/>
                  </a:lnTo>
                  <a:cubicBezTo>
                    <a:pt x="763" y="168"/>
                    <a:pt x="584" y="1"/>
                    <a:pt x="382" y="1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20" name="Google Shape;2320;p42"/>
            <p:cNvSpPr/>
            <p:nvPr/>
          </p:nvSpPr>
          <p:spPr>
            <a:xfrm>
              <a:off x="1737275" y="1583475"/>
              <a:ext cx="899850" cy="856350"/>
            </a:xfrm>
            <a:custGeom>
              <a:avLst/>
              <a:gdLst/>
              <a:ahLst/>
              <a:cxnLst/>
              <a:rect l="l" t="t" r="r" b="b"/>
              <a:pathLst>
                <a:path w="35994" h="34254" extrusionOk="0">
                  <a:moveTo>
                    <a:pt x="17221" y="0"/>
                  </a:moveTo>
                  <a:cubicBezTo>
                    <a:pt x="12717" y="0"/>
                    <a:pt x="8219" y="1761"/>
                    <a:pt x="4859" y="5262"/>
                  </a:cubicBezTo>
                  <a:cubicBezTo>
                    <a:pt x="1692" y="8560"/>
                    <a:pt x="1" y="12905"/>
                    <a:pt x="84" y="17477"/>
                  </a:cubicBezTo>
                  <a:cubicBezTo>
                    <a:pt x="179" y="22061"/>
                    <a:pt x="2049" y="26324"/>
                    <a:pt x="5359" y="29491"/>
                  </a:cubicBezTo>
                  <a:cubicBezTo>
                    <a:pt x="8633" y="32634"/>
                    <a:pt x="12931" y="34253"/>
                    <a:pt x="17253" y="34253"/>
                  </a:cubicBezTo>
                  <a:cubicBezTo>
                    <a:pt x="20611" y="34253"/>
                    <a:pt x="23980" y="33277"/>
                    <a:pt x="26885" y="31289"/>
                  </a:cubicBezTo>
                  <a:lnTo>
                    <a:pt x="26695" y="31015"/>
                  </a:lnTo>
                  <a:cubicBezTo>
                    <a:pt x="23841" y="32968"/>
                    <a:pt x="20536" y="33925"/>
                    <a:pt x="17244" y="33925"/>
                  </a:cubicBezTo>
                  <a:cubicBezTo>
                    <a:pt x="13009" y="33925"/>
                    <a:pt x="8794" y="32341"/>
                    <a:pt x="5585" y="29253"/>
                  </a:cubicBezTo>
                  <a:cubicBezTo>
                    <a:pt x="2346" y="26145"/>
                    <a:pt x="513" y="21966"/>
                    <a:pt x="418" y="17477"/>
                  </a:cubicBezTo>
                  <a:cubicBezTo>
                    <a:pt x="322" y="12989"/>
                    <a:pt x="1989" y="8726"/>
                    <a:pt x="5097" y="5488"/>
                  </a:cubicBezTo>
                  <a:cubicBezTo>
                    <a:pt x="8391" y="2053"/>
                    <a:pt x="12806" y="324"/>
                    <a:pt x="17227" y="324"/>
                  </a:cubicBezTo>
                  <a:cubicBezTo>
                    <a:pt x="21417" y="324"/>
                    <a:pt x="25611" y="1877"/>
                    <a:pt x="28862" y="5000"/>
                  </a:cubicBezTo>
                  <a:cubicBezTo>
                    <a:pt x="34398" y="10322"/>
                    <a:pt x="35636" y="18692"/>
                    <a:pt x="31874" y="25371"/>
                  </a:cubicBezTo>
                  <a:lnTo>
                    <a:pt x="32160" y="25526"/>
                  </a:lnTo>
                  <a:cubicBezTo>
                    <a:pt x="35993" y="18728"/>
                    <a:pt x="34731" y="10191"/>
                    <a:pt x="29088" y="4773"/>
                  </a:cubicBezTo>
                  <a:cubicBezTo>
                    <a:pt x="25772" y="1585"/>
                    <a:pt x="21494" y="0"/>
                    <a:pt x="17221" y="0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21" name="Google Shape;2321;p42"/>
            <p:cNvSpPr txBox="1"/>
            <p:nvPr/>
          </p:nvSpPr>
          <p:spPr>
            <a:xfrm>
              <a:off x="1491950" y="3099150"/>
              <a:ext cx="1428723" cy="76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endParaRPr lang="en-US" sz="1400" u="sng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r>
                <a:rPr lang="en-US" sz="1200" u="sng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Hardware:  </a:t>
              </a:r>
              <a:r>
                <a:rPr lang="en-US" sz="1200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PSSC</a:t>
              </a:r>
            </a:p>
            <a:p>
              <a:r>
                <a:rPr lang="en-US" sz="1200" u="sng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Scheduler: </a:t>
              </a:r>
              <a:r>
                <a:rPr lang="en-US" sz="1200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Maui/Torque</a:t>
              </a:r>
            </a:p>
            <a:p>
              <a:r>
                <a:rPr lang="en-US" sz="1200" u="sng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OS:              </a:t>
              </a:r>
              <a:r>
                <a:rPr lang="en-US" sz="1200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Fedora</a:t>
              </a:r>
            </a:p>
            <a:p>
              <a:r>
                <a:rPr lang="en-US" sz="1200" u="sng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Nodes:        </a:t>
              </a:r>
              <a:r>
                <a:rPr lang="en-US" sz="1200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54</a:t>
              </a:r>
              <a:br>
                <a:rPr lang="en-US" sz="1200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</a:br>
              <a:r>
                <a:rPr lang="en-US" sz="1200" u="sng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Cores:         </a:t>
              </a:r>
              <a:r>
                <a:rPr lang="en-US" sz="1200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216</a:t>
              </a:r>
            </a:p>
            <a:p>
              <a:r>
                <a:rPr lang="en-US" sz="1200" u="sng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Storage:     45TB</a:t>
              </a:r>
            </a:p>
          </p:txBody>
        </p:sp>
        <p:sp>
          <p:nvSpPr>
            <p:cNvPr id="2322" name="Google Shape;2322;p42"/>
            <p:cNvSpPr txBox="1"/>
            <p:nvPr/>
          </p:nvSpPr>
          <p:spPr>
            <a:xfrm>
              <a:off x="1524530" y="3099150"/>
              <a:ext cx="1354200" cy="42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000" dirty="0">
                <a:solidFill>
                  <a:srgbClr val="43434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2323" name="Google Shape;2323;p42"/>
          <p:cNvGrpSpPr/>
          <p:nvPr/>
        </p:nvGrpSpPr>
        <p:grpSpPr>
          <a:xfrm>
            <a:off x="3892062" y="2008642"/>
            <a:ext cx="2156667" cy="3110000"/>
            <a:chOff x="2954100" y="1531650"/>
            <a:chExt cx="1617500" cy="2332500"/>
          </a:xfrm>
        </p:grpSpPr>
        <p:sp>
          <p:nvSpPr>
            <p:cNvPr id="2324" name="Google Shape;2324;p42"/>
            <p:cNvSpPr/>
            <p:nvPr/>
          </p:nvSpPr>
          <p:spPr>
            <a:xfrm>
              <a:off x="2954100" y="2625225"/>
              <a:ext cx="1617500" cy="265550"/>
            </a:xfrm>
            <a:custGeom>
              <a:avLst/>
              <a:gdLst/>
              <a:ahLst/>
              <a:cxnLst/>
              <a:rect l="l" t="t" r="r" b="b"/>
              <a:pathLst>
                <a:path w="64700" h="10622" extrusionOk="0">
                  <a:moveTo>
                    <a:pt x="1" y="1"/>
                  </a:moveTo>
                  <a:lnTo>
                    <a:pt x="1" y="10621"/>
                  </a:lnTo>
                  <a:lnTo>
                    <a:pt x="64699" y="10621"/>
                  </a:lnTo>
                  <a:lnTo>
                    <a:pt x="64699" y="1"/>
                  </a:lnTo>
                  <a:close/>
                </a:path>
              </a:pathLst>
            </a:custGeom>
            <a:solidFill>
              <a:srgbClr val="69E78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2000" dirty="0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2010</a:t>
              </a:r>
              <a:endParaRPr sz="2000" dirty="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2325" name="Google Shape;2325;p42"/>
            <p:cNvSpPr/>
            <p:nvPr/>
          </p:nvSpPr>
          <p:spPr>
            <a:xfrm>
              <a:off x="3286000" y="1531650"/>
              <a:ext cx="954000" cy="954000"/>
            </a:xfrm>
            <a:custGeom>
              <a:avLst/>
              <a:gdLst/>
              <a:ahLst/>
              <a:cxnLst/>
              <a:rect l="l" t="t" r="r" b="b"/>
              <a:pathLst>
                <a:path w="38160" h="38160" extrusionOk="0">
                  <a:moveTo>
                    <a:pt x="19074" y="0"/>
                  </a:moveTo>
                  <a:cubicBezTo>
                    <a:pt x="13037" y="0"/>
                    <a:pt x="7489" y="2763"/>
                    <a:pt x="3846" y="7597"/>
                  </a:cubicBezTo>
                  <a:cubicBezTo>
                    <a:pt x="3715" y="7763"/>
                    <a:pt x="3751" y="8001"/>
                    <a:pt x="3917" y="8120"/>
                  </a:cubicBezTo>
                  <a:cubicBezTo>
                    <a:pt x="3986" y="8174"/>
                    <a:pt x="4066" y="8200"/>
                    <a:pt x="4147" y="8200"/>
                  </a:cubicBezTo>
                  <a:cubicBezTo>
                    <a:pt x="4262" y="8200"/>
                    <a:pt x="4376" y="8147"/>
                    <a:pt x="4453" y="8049"/>
                  </a:cubicBezTo>
                  <a:cubicBezTo>
                    <a:pt x="7953" y="3417"/>
                    <a:pt x="13287" y="762"/>
                    <a:pt x="19074" y="762"/>
                  </a:cubicBezTo>
                  <a:cubicBezTo>
                    <a:pt x="29182" y="762"/>
                    <a:pt x="37398" y="8978"/>
                    <a:pt x="37398" y="19074"/>
                  </a:cubicBezTo>
                  <a:cubicBezTo>
                    <a:pt x="37398" y="29183"/>
                    <a:pt x="29182" y="37398"/>
                    <a:pt x="19074" y="37398"/>
                  </a:cubicBezTo>
                  <a:cubicBezTo>
                    <a:pt x="8977" y="37398"/>
                    <a:pt x="762" y="29183"/>
                    <a:pt x="762" y="19074"/>
                  </a:cubicBezTo>
                  <a:cubicBezTo>
                    <a:pt x="762" y="18872"/>
                    <a:pt x="595" y="18693"/>
                    <a:pt x="381" y="18693"/>
                  </a:cubicBezTo>
                  <a:cubicBezTo>
                    <a:pt x="167" y="18693"/>
                    <a:pt x="0" y="18872"/>
                    <a:pt x="0" y="19074"/>
                  </a:cubicBezTo>
                  <a:cubicBezTo>
                    <a:pt x="0" y="29599"/>
                    <a:pt x="8561" y="38160"/>
                    <a:pt x="19074" y="38160"/>
                  </a:cubicBezTo>
                  <a:cubicBezTo>
                    <a:pt x="29599" y="38160"/>
                    <a:pt x="38160" y="29599"/>
                    <a:pt x="38160" y="19074"/>
                  </a:cubicBezTo>
                  <a:cubicBezTo>
                    <a:pt x="38160" y="8561"/>
                    <a:pt x="29599" y="0"/>
                    <a:pt x="19074" y="0"/>
                  </a:cubicBezTo>
                  <a:close/>
                </a:path>
              </a:pathLst>
            </a:custGeom>
            <a:solidFill>
              <a:srgbClr val="69E78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26" name="Google Shape;2326;p42"/>
            <p:cNvSpPr/>
            <p:nvPr/>
          </p:nvSpPr>
          <p:spPr>
            <a:xfrm>
              <a:off x="3753300" y="2466575"/>
              <a:ext cx="19375" cy="236675"/>
            </a:xfrm>
            <a:custGeom>
              <a:avLst/>
              <a:gdLst/>
              <a:ahLst/>
              <a:cxnLst/>
              <a:rect l="l" t="t" r="r" b="b"/>
              <a:pathLst>
                <a:path w="775" h="9467" extrusionOk="0">
                  <a:moveTo>
                    <a:pt x="382" y="1"/>
                  </a:moveTo>
                  <a:cubicBezTo>
                    <a:pt x="179" y="1"/>
                    <a:pt x="1" y="168"/>
                    <a:pt x="1" y="382"/>
                  </a:cubicBezTo>
                  <a:lnTo>
                    <a:pt x="1" y="9085"/>
                  </a:lnTo>
                  <a:cubicBezTo>
                    <a:pt x="1" y="9300"/>
                    <a:pt x="179" y="9466"/>
                    <a:pt x="382" y="9466"/>
                  </a:cubicBezTo>
                  <a:cubicBezTo>
                    <a:pt x="596" y="9466"/>
                    <a:pt x="775" y="9300"/>
                    <a:pt x="775" y="9085"/>
                  </a:cubicBezTo>
                  <a:lnTo>
                    <a:pt x="775" y="382"/>
                  </a:ln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69E78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37" name="Google Shape;2337;p42"/>
            <p:cNvSpPr/>
            <p:nvPr/>
          </p:nvSpPr>
          <p:spPr>
            <a:xfrm>
              <a:off x="3330050" y="1583475"/>
              <a:ext cx="900125" cy="856350"/>
            </a:xfrm>
            <a:custGeom>
              <a:avLst/>
              <a:gdLst/>
              <a:ahLst/>
              <a:cxnLst/>
              <a:rect l="l" t="t" r="r" b="b"/>
              <a:pathLst>
                <a:path w="36005" h="34254" extrusionOk="0">
                  <a:moveTo>
                    <a:pt x="17223" y="0"/>
                  </a:moveTo>
                  <a:cubicBezTo>
                    <a:pt x="12719" y="0"/>
                    <a:pt x="8224" y="1761"/>
                    <a:pt x="4870" y="5262"/>
                  </a:cubicBezTo>
                  <a:cubicBezTo>
                    <a:pt x="1691" y="8560"/>
                    <a:pt x="0" y="12905"/>
                    <a:pt x="95" y="17477"/>
                  </a:cubicBezTo>
                  <a:cubicBezTo>
                    <a:pt x="191" y="22061"/>
                    <a:pt x="2060" y="26324"/>
                    <a:pt x="5358" y="29491"/>
                  </a:cubicBezTo>
                  <a:cubicBezTo>
                    <a:pt x="8632" y="32634"/>
                    <a:pt x="12930" y="34253"/>
                    <a:pt x="17252" y="34253"/>
                  </a:cubicBezTo>
                  <a:cubicBezTo>
                    <a:pt x="20610" y="34253"/>
                    <a:pt x="23979" y="33277"/>
                    <a:pt x="26885" y="31289"/>
                  </a:cubicBezTo>
                  <a:lnTo>
                    <a:pt x="26706" y="31015"/>
                  </a:lnTo>
                  <a:cubicBezTo>
                    <a:pt x="23852" y="32968"/>
                    <a:pt x="20547" y="33925"/>
                    <a:pt x="17254" y="33925"/>
                  </a:cubicBezTo>
                  <a:cubicBezTo>
                    <a:pt x="13017" y="33925"/>
                    <a:pt x="8800" y="32341"/>
                    <a:pt x="5584" y="29253"/>
                  </a:cubicBezTo>
                  <a:cubicBezTo>
                    <a:pt x="2346" y="26145"/>
                    <a:pt x="512" y="21966"/>
                    <a:pt x="417" y="17477"/>
                  </a:cubicBezTo>
                  <a:cubicBezTo>
                    <a:pt x="334" y="12989"/>
                    <a:pt x="1989" y="8726"/>
                    <a:pt x="5096" y="5488"/>
                  </a:cubicBezTo>
                  <a:cubicBezTo>
                    <a:pt x="8397" y="2053"/>
                    <a:pt x="12812" y="324"/>
                    <a:pt x="17232" y="324"/>
                  </a:cubicBezTo>
                  <a:cubicBezTo>
                    <a:pt x="21422" y="324"/>
                    <a:pt x="25617" y="1877"/>
                    <a:pt x="28873" y="5000"/>
                  </a:cubicBezTo>
                  <a:cubicBezTo>
                    <a:pt x="34409" y="10322"/>
                    <a:pt x="35648" y="18692"/>
                    <a:pt x="31885" y="25371"/>
                  </a:cubicBezTo>
                  <a:lnTo>
                    <a:pt x="32171" y="25526"/>
                  </a:lnTo>
                  <a:cubicBezTo>
                    <a:pt x="36005" y="18728"/>
                    <a:pt x="34743" y="10191"/>
                    <a:pt x="29099" y="4773"/>
                  </a:cubicBezTo>
                  <a:cubicBezTo>
                    <a:pt x="25778" y="1585"/>
                    <a:pt x="21496" y="0"/>
                    <a:pt x="17223" y="0"/>
                  </a:cubicBezTo>
                  <a:close/>
                </a:path>
              </a:pathLst>
            </a:custGeom>
            <a:solidFill>
              <a:srgbClr val="69E78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38" name="Google Shape;2338;p42"/>
            <p:cNvSpPr txBox="1"/>
            <p:nvPr/>
          </p:nvSpPr>
          <p:spPr>
            <a:xfrm>
              <a:off x="3060614" y="3099150"/>
              <a:ext cx="1428723" cy="76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endParaRPr lang="en-US" sz="1200" u="sng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r>
                <a:rPr lang="en-US" sz="1200" u="sng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Hardware:  </a:t>
              </a:r>
              <a:r>
                <a:rPr lang="en-US" sz="1200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HPE/Dell</a:t>
              </a:r>
            </a:p>
            <a:p>
              <a:r>
                <a:rPr lang="en-US" sz="1200" u="sng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Scheduler: Moab</a:t>
              </a:r>
              <a:r>
                <a:rPr lang="en-US" sz="1200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/torque</a:t>
              </a:r>
            </a:p>
            <a:p>
              <a:r>
                <a:rPr lang="en-US" sz="1200" u="sng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OS:              </a:t>
              </a:r>
              <a:r>
                <a:rPr lang="en-US" sz="1200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Red Hat 5</a:t>
              </a:r>
            </a:p>
            <a:p>
              <a:r>
                <a:rPr lang="en-US" sz="1200" u="sng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Nodes:       80</a:t>
              </a:r>
              <a:br>
                <a:rPr lang="en-US" sz="1200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</a:br>
              <a:r>
                <a:rPr lang="en-US" sz="1200" u="sng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Cores:        </a:t>
              </a:r>
              <a:r>
                <a:rPr lang="en-US" sz="1200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1200</a:t>
              </a:r>
            </a:p>
            <a:p>
              <a:r>
                <a:rPr lang="en-US" sz="1200" u="sng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GPU’s:        </a:t>
              </a:r>
              <a:r>
                <a:rPr lang="en-US" sz="1200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2</a:t>
              </a:r>
            </a:p>
            <a:p>
              <a:r>
                <a:rPr lang="en-US" sz="1200" u="sng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Storage:     </a:t>
              </a:r>
              <a:r>
                <a:rPr lang="en-US" sz="1200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90 TB</a:t>
              </a:r>
            </a:p>
            <a:p>
              <a:endParaRPr lang="en-US" sz="120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340" name="Google Shape;2340;p42"/>
          <p:cNvGrpSpPr/>
          <p:nvPr/>
        </p:nvGrpSpPr>
        <p:grpSpPr>
          <a:xfrm>
            <a:off x="6049496" y="2008642"/>
            <a:ext cx="2156633" cy="3110000"/>
            <a:chOff x="4572175" y="1531650"/>
            <a:chExt cx="1617475" cy="2332500"/>
          </a:xfrm>
        </p:grpSpPr>
        <p:sp>
          <p:nvSpPr>
            <p:cNvPr id="2341" name="Google Shape;2341;p42"/>
            <p:cNvSpPr/>
            <p:nvPr/>
          </p:nvSpPr>
          <p:spPr>
            <a:xfrm>
              <a:off x="4572175" y="2625225"/>
              <a:ext cx="1617475" cy="265550"/>
            </a:xfrm>
            <a:custGeom>
              <a:avLst/>
              <a:gdLst/>
              <a:ahLst/>
              <a:cxnLst/>
              <a:rect l="l" t="t" r="r" b="b"/>
              <a:pathLst>
                <a:path w="64699" h="10622" extrusionOk="0">
                  <a:moveTo>
                    <a:pt x="0" y="1"/>
                  </a:moveTo>
                  <a:lnTo>
                    <a:pt x="0" y="10621"/>
                  </a:lnTo>
                  <a:lnTo>
                    <a:pt x="64699" y="10621"/>
                  </a:lnTo>
                  <a:lnTo>
                    <a:pt x="64699" y="1"/>
                  </a:lnTo>
                  <a:close/>
                </a:path>
              </a:pathLst>
            </a:custGeom>
            <a:solidFill>
              <a:srgbClr val="EC3A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2000" dirty="0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2014</a:t>
              </a:r>
              <a:endParaRPr sz="2000" dirty="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2342" name="Google Shape;2342;p42"/>
            <p:cNvSpPr/>
            <p:nvPr/>
          </p:nvSpPr>
          <p:spPr>
            <a:xfrm>
              <a:off x="4903750" y="1531650"/>
              <a:ext cx="954300" cy="954000"/>
            </a:xfrm>
            <a:custGeom>
              <a:avLst/>
              <a:gdLst/>
              <a:ahLst/>
              <a:cxnLst/>
              <a:rect l="l" t="t" r="r" b="b"/>
              <a:pathLst>
                <a:path w="38172" h="38160" extrusionOk="0">
                  <a:moveTo>
                    <a:pt x="19086" y="0"/>
                  </a:moveTo>
                  <a:cubicBezTo>
                    <a:pt x="13050" y="0"/>
                    <a:pt x="7490" y="2763"/>
                    <a:pt x="3846" y="7597"/>
                  </a:cubicBezTo>
                  <a:cubicBezTo>
                    <a:pt x="3727" y="7763"/>
                    <a:pt x="3751" y="8001"/>
                    <a:pt x="3930" y="8120"/>
                  </a:cubicBezTo>
                  <a:cubicBezTo>
                    <a:pt x="3998" y="8174"/>
                    <a:pt x="4079" y="8200"/>
                    <a:pt x="4159" y="8200"/>
                  </a:cubicBezTo>
                  <a:cubicBezTo>
                    <a:pt x="4274" y="8200"/>
                    <a:pt x="4388" y="8147"/>
                    <a:pt x="4465" y="8049"/>
                  </a:cubicBezTo>
                  <a:cubicBezTo>
                    <a:pt x="7954" y="3417"/>
                    <a:pt x="13288" y="762"/>
                    <a:pt x="19086" y="762"/>
                  </a:cubicBezTo>
                  <a:cubicBezTo>
                    <a:pt x="29183" y="762"/>
                    <a:pt x="37410" y="8978"/>
                    <a:pt x="37410" y="19074"/>
                  </a:cubicBezTo>
                  <a:cubicBezTo>
                    <a:pt x="37410" y="29183"/>
                    <a:pt x="29183" y="37398"/>
                    <a:pt x="19086" y="37398"/>
                  </a:cubicBezTo>
                  <a:cubicBezTo>
                    <a:pt x="8990" y="37398"/>
                    <a:pt x="774" y="29183"/>
                    <a:pt x="774" y="19074"/>
                  </a:cubicBezTo>
                  <a:cubicBezTo>
                    <a:pt x="774" y="18872"/>
                    <a:pt x="596" y="18693"/>
                    <a:pt x="382" y="18693"/>
                  </a:cubicBezTo>
                  <a:cubicBezTo>
                    <a:pt x="179" y="18693"/>
                    <a:pt x="1" y="18872"/>
                    <a:pt x="1" y="19074"/>
                  </a:cubicBezTo>
                  <a:cubicBezTo>
                    <a:pt x="1" y="29599"/>
                    <a:pt x="8561" y="38160"/>
                    <a:pt x="19086" y="38160"/>
                  </a:cubicBezTo>
                  <a:cubicBezTo>
                    <a:pt x="29611" y="38160"/>
                    <a:pt x="38172" y="29599"/>
                    <a:pt x="38172" y="19074"/>
                  </a:cubicBezTo>
                  <a:cubicBezTo>
                    <a:pt x="38172" y="8561"/>
                    <a:pt x="29611" y="0"/>
                    <a:pt x="19086" y="0"/>
                  </a:cubicBezTo>
                  <a:close/>
                </a:path>
              </a:pathLst>
            </a:custGeom>
            <a:solidFill>
              <a:srgbClr val="EC3A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43" name="Google Shape;2343;p42"/>
            <p:cNvSpPr/>
            <p:nvPr/>
          </p:nvSpPr>
          <p:spPr>
            <a:xfrm>
              <a:off x="5371375" y="2466575"/>
              <a:ext cx="19075" cy="236675"/>
            </a:xfrm>
            <a:custGeom>
              <a:avLst/>
              <a:gdLst/>
              <a:ahLst/>
              <a:cxnLst/>
              <a:rect l="l" t="t" r="r" b="b"/>
              <a:pathLst>
                <a:path w="763" h="9467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lnTo>
                    <a:pt x="0" y="9085"/>
                  </a:lnTo>
                  <a:cubicBezTo>
                    <a:pt x="0" y="9300"/>
                    <a:pt x="167" y="9466"/>
                    <a:pt x="381" y="9466"/>
                  </a:cubicBezTo>
                  <a:cubicBezTo>
                    <a:pt x="596" y="9466"/>
                    <a:pt x="762" y="9300"/>
                    <a:pt x="762" y="9085"/>
                  </a:cubicBezTo>
                  <a:lnTo>
                    <a:pt x="762" y="382"/>
                  </a:lnTo>
                  <a:cubicBezTo>
                    <a:pt x="762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EC3A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56" name="Google Shape;2356;p42"/>
            <p:cNvSpPr/>
            <p:nvPr/>
          </p:nvSpPr>
          <p:spPr>
            <a:xfrm>
              <a:off x="4950175" y="1583475"/>
              <a:ext cx="900150" cy="856350"/>
            </a:xfrm>
            <a:custGeom>
              <a:avLst/>
              <a:gdLst/>
              <a:ahLst/>
              <a:cxnLst/>
              <a:rect l="l" t="t" r="r" b="b"/>
              <a:pathLst>
                <a:path w="36006" h="34254" extrusionOk="0">
                  <a:moveTo>
                    <a:pt x="17222" y="0"/>
                  </a:moveTo>
                  <a:cubicBezTo>
                    <a:pt x="12717" y="0"/>
                    <a:pt x="8219" y="1761"/>
                    <a:pt x="4859" y="5262"/>
                  </a:cubicBezTo>
                  <a:cubicBezTo>
                    <a:pt x="1692" y="8560"/>
                    <a:pt x="1" y="12905"/>
                    <a:pt x="96" y="17477"/>
                  </a:cubicBezTo>
                  <a:cubicBezTo>
                    <a:pt x="191" y="22061"/>
                    <a:pt x="2061" y="26324"/>
                    <a:pt x="5359" y="29491"/>
                  </a:cubicBezTo>
                  <a:cubicBezTo>
                    <a:pt x="8633" y="32634"/>
                    <a:pt x="12931" y="34253"/>
                    <a:pt x="17253" y="34253"/>
                  </a:cubicBezTo>
                  <a:cubicBezTo>
                    <a:pt x="20611" y="34253"/>
                    <a:pt x="23980" y="33277"/>
                    <a:pt x="26885" y="31289"/>
                  </a:cubicBezTo>
                  <a:lnTo>
                    <a:pt x="26707" y="31015"/>
                  </a:lnTo>
                  <a:cubicBezTo>
                    <a:pt x="23853" y="32968"/>
                    <a:pt x="20548" y="33925"/>
                    <a:pt x="17255" y="33925"/>
                  </a:cubicBezTo>
                  <a:cubicBezTo>
                    <a:pt x="13018" y="33925"/>
                    <a:pt x="8800" y="32341"/>
                    <a:pt x="5585" y="29253"/>
                  </a:cubicBezTo>
                  <a:cubicBezTo>
                    <a:pt x="2346" y="26145"/>
                    <a:pt x="513" y="21966"/>
                    <a:pt x="418" y="17477"/>
                  </a:cubicBezTo>
                  <a:cubicBezTo>
                    <a:pt x="334" y="12989"/>
                    <a:pt x="1989" y="8726"/>
                    <a:pt x="5097" y="5488"/>
                  </a:cubicBezTo>
                  <a:cubicBezTo>
                    <a:pt x="8392" y="2053"/>
                    <a:pt x="12807" y="324"/>
                    <a:pt x="17229" y="324"/>
                  </a:cubicBezTo>
                  <a:cubicBezTo>
                    <a:pt x="21420" y="324"/>
                    <a:pt x="25618" y="1877"/>
                    <a:pt x="28874" y="5000"/>
                  </a:cubicBezTo>
                  <a:cubicBezTo>
                    <a:pt x="34398" y="10322"/>
                    <a:pt x="35648" y="18692"/>
                    <a:pt x="31886" y="25371"/>
                  </a:cubicBezTo>
                  <a:lnTo>
                    <a:pt x="32172" y="25526"/>
                  </a:lnTo>
                  <a:cubicBezTo>
                    <a:pt x="36005" y="18728"/>
                    <a:pt x="34743" y="10191"/>
                    <a:pt x="29100" y="4773"/>
                  </a:cubicBezTo>
                  <a:cubicBezTo>
                    <a:pt x="25778" y="1585"/>
                    <a:pt x="21497" y="0"/>
                    <a:pt x="17222" y="0"/>
                  </a:cubicBezTo>
                  <a:close/>
                </a:path>
              </a:pathLst>
            </a:custGeom>
            <a:solidFill>
              <a:srgbClr val="EC3A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57" name="Google Shape;2357;p42"/>
            <p:cNvSpPr txBox="1"/>
            <p:nvPr/>
          </p:nvSpPr>
          <p:spPr>
            <a:xfrm>
              <a:off x="4663425" y="3099150"/>
              <a:ext cx="1428723" cy="76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endParaRPr lang="en-US" sz="1400" u="sng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r>
                <a:rPr lang="en-US" sz="1200" u="sng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Hardware:  </a:t>
              </a:r>
              <a:r>
                <a:rPr lang="en-US" sz="1200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HPE/Dell</a:t>
              </a:r>
            </a:p>
            <a:p>
              <a:r>
                <a:rPr lang="en-US" sz="1200" u="sng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Scheduler: </a:t>
              </a:r>
              <a:r>
                <a:rPr lang="en-US" sz="1200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Moab/torque</a:t>
              </a:r>
            </a:p>
            <a:p>
              <a:r>
                <a:rPr lang="en-US" sz="1200" u="sng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OS:              </a:t>
              </a:r>
              <a:r>
                <a:rPr lang="en-US" sz="1200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CentOS 6</a:t>
              </a:r>
            </a:p>
            <a:p>
              <a:r>
                <a:rPr lang="en-US" sz="1200" u="sng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Nodes:       </a:t>
              </a:r>
              <a:r>
                <a:rPr lang="en-US" sz="1200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128</a:t>
              </a:r>
              <a:br>
                <a:rPr lang="en-US" sz="1200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</a:br>
              <a:r>
                <a:rPr lang="en-US" sz="1200" u="sng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Cores:        </a:t>
              </a:r>
              <a:r>
                <a:rPr lang="en-US" sz="1200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2000</a:t>
              </a:r>
            </a:p>
            <a:p>
              <a:r>
                <a:rPr lang="en-US" sz="1200" u="sng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GPU’s:        </a:t>
              </a:r>
              <a:r>
                <a:rPr lang="en-US" sz="1200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5</a:t>
              </a:r>
            </a:p>
            <a:p>
              <a:r>
                <a:rPr lang="en-US" sz="1200" u="sng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Storage:     465TB</a:t>
              </a:r>
            </a:p>
          </p:txBody>
        </p:sp>
      </p:grpSp>
      <p:grpSp>
        <p:nvGrpSpPr>
          <p:cNvPr id="2359" name="Google Shape;2359;p42"/>
          <p:cNvGrpSpPr/>
          <p:nvPr/>
        </p:nvGrpSpPr>
        <p:grpSpPr>
          <a:xfrm>
            <a:off x="8206896" y="2008642"/>
            <a:ext cx="2156633" cy="3110000"/>
            <a:chOff x="6190225" y="1531650"/>
            <a:chExt cx="1617475" cy="2332500"/>
          </a:xfrm>
        </p:grpSpPr>
        <p:sp>
          <p:nvSpPr>
            <p:cNvPr id="2360" name="Google Shape;2360;p42"/>
            <p:cNvSpPr/>
            <p:nvPr/>
          </p:nvSpPr>
          <p:spPr>
            <a:xfrm>
              <a:off x="6190225" y="2625225"/>
              <a:ext cx="1617475" cy="265550"/>
            </a:xfrm>
            <a:custGeom>
              <a:avLst/>
              <a:gdLst/>
              <a:ahLst/>
              <a:cxnLst/>
              <a:rect l="l" t="t" r="r" b="b"/>
              <a:pathLst>
                <a:path w="64699" h="10622" extrusionOk="0">
                  <a:moveTo>
                    <a:pt x="0" y="1"/>
                  </a:moveTo>
                  <a:lnTo>
                    <a:pt x="0" y="10621"/>
                  </a:lnTo>
                  <a:lnTo>
                    <a:pt x="60722" y="10621"/>
                  </a:lnTo>
                  <a:cubicBezTo>
                    <a:pt x="62901" y="10621"/>
                    <a:pt x="64699" y="8228"/>
                    <a:pt x="64699" y="5311"/>
                  </a:cubicBezTo>
                  <a:cubicBezTo>
                    <a:pt x="64699" y="2382"/>
                    <a:pt x="62901" y="1"/>
                    <a:pt x="60722" y="1"/>
                  </a:cubicBezTo>
                  <a:close/>
                </a:path>
              </a:pathLst>
            </a:custGeom>
            <a:solidFill>
              <a:srgbClr val="5EB2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2000" dirty="0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2021</a:t>
              </a:r>
              <a:endParaRPr sz="2000" dirty="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2361" name="Google Shape;2361;p42"/>
            <p:cNvSpPr/>
            <p:nvPr/>
          </p:nvSpPr>
          <p:spPr>
            <a:xfrm>
              <a:off x="6472700" y="1531650"/>
              <a:ext cx="954000" cy="954000"/>
            </a:xfrm>
            <a:custGeom>
              <a:avLst/>
              <a:gdLst/>
              <a:ahLst/>
              <a:cxnLst/>
              <a:rect l="l" t="t" r="r" b="b"/>
              <a:pathLst>
                <a:path w="38160" h="38160" extrusionOk="0">
                  <a:moveTo>
                    <a:pt x="19074" y="0"/>
                  </a:moveTo>
                  <a:cubicBezTo>
                    <a:pt x="13038" y="0"/>
                    <a:pt x="7489" y="2763"/>
                    <a:pt x="3846" y="7597"/>
                  </a:cubicBezTo>
                  <a:cubicBezTo>
                    <a:pt x="3715" y="7763"/>
                    <a:pt x="3751" y="8001"/>
                    <a:pt x="3918" y="8120"/>
                  </a:cubicBezTo>
                  <a:cubicBezTo>
                    <a:pt x="3986" y="8174"/>
                    <a:pt x="4067" y="8200"/>
                    <a:pt x="4147" y="8200"/>
                  </a:cubicBezTo>
                  <a:cubicBezTo>
                    <a:pt x="4262" y="8200"/>
                    <a:pt x="4376" y="8147"/>
                    <a:pt x="4453" y="8049"/>
                  </a:cubicBezTo>
                  <a:cubicBezTo>
                    <a:pt x="7954" y="3417"/>
                    <a:pt x="13276" y="762"/>
                    <a:pt x="19074" y="762"/>
                  </a:cubicBezTo>
                  <a:cubicBezTo>
                    <a:pt x="29183" y="762"/>
                    <a:pt x="37398" y="8978"/>
                    <a:pt x="37398" y="19074"/>
                  </a:cubicBezTo>
                  <a:cubicBezTo>
                    <a:pt x="37398" y="29183"/>
                    <a:pt x="29183" y="37398"/>
                    <a:pt x="19074" y="37398"/>
                  </a:cubicBezTo>
                  <a:cubicBezTo>
                    <a:pt x="8978" y="37398"/>
                    <a:pt x="762" y="29183"/>
                    <a:pt x="762" y="19074"/>
                  </a:cubicBezTo>
                  <a:cubicBezTo>
                    <a:pt x="762" y="18872"/>
                    <a:pt x="584" y="18693"/>
                    <a:pt x="381" y="18693"/>
                  </a:cubicBezTo>
                  <a:cubicBezTo>
                    <a:pt x="167" y="18693"/>
                    <a:pt x="0" y="18872"/>
                    <a:pt x="0" y="19074"/>
                  </a:cubicBezTo>
                  <a:cubicBezTo>
                    <a:pt x="0" y="29599"/>
                    <a:pt x="8549" y="38160"/>
                    <a:pt x="19074" y="38160"/>
                  </a:cubicBezTo>
                  <a:cubicBezTo>
                    <a:pt x="29599" y="38160"/>
                    <a:pt x="38160" y="29599"/>
                    <a:pt x="38160" y="19074"/>
                  </a:cubicBezTo>
                  <a:cubicBezTo>
                    <a:pt x="38160" y="8561"/>
                    <a:pt x="29599" y="0"/>
                    <a:pt x="19074" y="0"/>
                  </a:cubicBezTo>
                  <a:close/>
                </a:path>
              </a:pathLst>
            </a:custGeom>
            <a:solidFill>
              <a:srgbClr val="5EB2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62" name="Google Shape;2362;p42"/>
            <p:cNvSpPr/>
            <p:nvPr/>
          </p:nvSpPr>
          <p:spPr>
            <a:xfrm>
              <a:off x="6940025" y="2466575"/>
              <a:ext cx="19075" cy="236675"/>
            </a:xfrm>
            <a:custGeom>
              <a:avLst/>
              <a:gdLst/>
              <a:ahLst/>
              <a:cxnLst/>
              <a:rect l="l" t="t" r="r" b="b"/>
              <a:pathLst>
                <a:path w="763" h="9467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lnTo>
                    <a:pt x="0" y="9085"/>
                  </a:lnTo>
                  <a:cubicBezTo>
                    <a:pt x="0" y="9300"/>
                    <a:pt x="167" y="9466"/>
                    <a:pt x="381" y="9466"/>
                  </a:cubicBezTo>
                  <a:cubicBezTo>
                    <a:pt x="596" y="9466"/>
                    <a:pt x="762" y="9300"/>
                    <a:pt x="762" y="9085"/>
                  </a:cubicBezTo>
                  <a:lnTo>
                    <a:pt x="762" y="382"/>
                  </a:lnTo>
                  <a:cubicBezTo>
                    <a:pt x="762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5EB2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78" name="Google Shape;2378;p42"/>
            <p:cNvSpPr/>
            <p:nvPr/>
          </p:nvSpPr>
          <p:spPr>
            <a:xfrm>
              <a:off x="6518825" y="1583475"/>
              <a:ext cx="900150" cy="856350"/>
            </a:xfrm>
            <a:custGeom>
              <a:avLst/>
              <a:gdLst/>
              <a:ahLst/>
              <a:cxnLst/>
              <a:rect l="l" t="t" r="r" b="b"/>
              <a:pathLst>
                <a:path w="36006" h="34254" extrusionOk="0">
                  <a:moveTo>
                    <a:pt x="17224" y="0"/>
                  </a:moveTo>
                  <a:cubicBezTo>
                    <a:pt x="12720" y="0"/>
                    <a:pt x="8225" y="1761"/>
                    <a:pt x="4871" y="5262"/>
                  </a:cubicBezTo>
                  <a:cubicBezTo>
                    <a:pt x="1692" y="8560"/>
                    <a:pt x="1" y="12905"/>
                    <a:pt x="96" y="17477"/>
                  </a:cubicBezTo>
                  <a:cubicBezTo>
                    <a:pt x="191" y="22061"/>
                    <a:pt x="2061" y="26324"/>
                    <a:pt x="5359" y="29491"/>
                  </a:cubicBezTo>
                  <a:cubicBezTo>
                    <a:pt x="8633" y="32634"/>
                    <a:pt x="12931" y="34253"/>
                    <a:pt x="17253" y="34253"/>
                  </a:cubicBezTo>
                  <a:cubicBezTo>
                    <a:pt x="20611" y="34253"/>
                    <a:pt x="23980" y="33277"/>
                    <a:pt x="26885" y="31289"/>
                  </a:cubicBezTo>
                  <a:lnTo>
                    <a:pt x="26707" y="31015"/>
                  </a:lnTo>
                  <a:cubicBezTo>
                    <a:pt x="23853" y="32968"/>
                    <a:pt x="20548" y="33925"/>
                    <a:pt x="17255" y="33925"/>
                  </a:cubicBezTo>
                  <a:cubicBezTo>
                    <a:pt x="13018" y="33925"/>
                    <a:pt x="8800" y="32341"/>
                    <a:pt x="5585" y="29253"/>
                  </a:cubicBezTo>
                  <a:cubicBezTo>
                    <a:pt x="2346" y="26145"/>
                    <a:pt x="513" y="21966"/>
                    <a:pt x="418" y="17477"/>
                  </a:cubicBezTo>
                  <a:cubicBezTo>
                    <a:pt x="334" y="12989"/>
                    <a:pt x="1989" y="8726"/>
                    <a:pt x="5097" y="5488"/>
                  </a:cubicBezTo>
                  <a:cubicBezTo>
                    <a:pt x="8398" y="2053"/>
                    <a:pt x="12812" y="324"/>
                    <a:pt x="17233" y="324"/>
                  </a:cubicBezTo>
                  <a:cubicBezTo>
                    <a:pt x="21423" y="324"/>
                    <a:pt x="25618" y="1877"/>
                    <a:pt x="28874" y="5000"/>
                  </a:cubicBezTo>
                  <a:cubicBezTo>
                    <a:pt x="34410" y="10322"/>
                    <a:pt x="35648" y="18692"/>
                    <a:pt x="31886" y="25371"/>
                  </a:cubicBezTo>
                  <a:lnTo>
                    <a:pt x="32172" y="25526"/>
                  </a:lnTo>
                  <a:cubicBezTo>
                    <a:pt x="36005" y="18728"/>
                    <a:pt x="34743" y="10191"/>
                    <a:pt x="29100" y="4773"/>
                  </a:cubicBezTo>
                  <a:cubicBezTo>
                    <a:pt x="25778" y="1585"/>
                    <a:pt x="21497" y="0"/>
                    <a:pt x="17224" y="0"/>
                  </a:cubicBezTo>
                  <a:close/>
                </a:path>
              </a:pathLst>
            </a:custGeom>
            <a:solidFill>
              <a:srgbClr val="5EB2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79" name="Google Shape;2379;p42"/>
            <p:cNvSpPr txBox="1"/>
            <p:nvPr/>
          </p:nvSpPr>
          <p:spPr>
            <a:xfrm>
              <a:off x="6266236" y="3099150"/>
              <a:ext cx="1428722" cy="76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endParaRPr lang="en-US" sz="1200" u="sng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r>
                <a:rPr lang="en-US" sz="1200" u="sng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Hardware:  </a:t>
              </a:r>
              <a:r>
                <a:rPr lang="en-US" sz="1200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HPE/Dell</a:t>
              </a:r>
            </a:p>
            <a:p>
              <a:r>
                <a:rPr lang="en-US" sz="1200" u="sng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Scheduler: </a:t>
              </a:r>
              <a:r>
                <a:rPr lang="en-US" sz="1200" dirty="0" err="1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Slurm</a:t>
              </a:r>
              <a:endParaRPr lang="en-US" sz="120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r>
                <a:rPr lang="en-US" sz="1200" u="sng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OS:              </a:t>
              </a:r>
              <a:r>
                <a:rPr lang="en-US" sz="1200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CentOS 7</a:t>
              </a:r>
            </a:p>
            <a:p>
              <a:r>
                <a:rPr lang="en-US" sz="1200" u="sng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Nodes:       </a:t>
              </a:r>
              <a:r>
                <a:rPr lang="en-US" sz="1200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168</a:t>
              </a:r>
              <a:br>
                <a:rPr lang="en-US" sz="1200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</a:br>
              <a:r>
                <a:rPr lang="en-US" sz="1200" u="sng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Cores:        </a:t>
              </a:r>
              <a:r>
                <a:rPr lang="en-US" sz="1200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3023</a:t>
              </a:r>
            </a:p>
            <a:p>
              <a:r>
                <a:rPr lang="en-US" sz="1200" u="sng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GPU’s:        </a:t>
              </a:r>
              <a:r>
                <a:rPr lang="en-US" sz="1200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36</a:t>
              </a:r>
            </a:p>
            <a:p>
              <a:r>
                <a:rPr lang="en-US" sz="1200" u="sng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Storage:     </a:t>
              </a:r>
              <a:r>
                <a:rPr lang="en-US" sz="1200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2+ PB</a:t>
              </a:r>
            </a:p>
            <a:p>
              <a:endParaRPr lang="en-US" sz="140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pic>
        <p:nvPicPr>
          <p:cNvPr id="78" name="Picture 77" descr="Icon&#10;&#10;Description automatically generated">
            <a:extLst>
              <a:ext uri="{FF2B5EF4-FFF2-40B4-BE49-F238E27FC236}">
                <a16:creationId xmlns:a16="http://schemas.microsoft.com/office/drawing/2014/main" id="{171DEBC3-9C65-644C-9034-CFFEF08DBF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7503" y="2258090"/>
            <a:ext cx="761452" cy="761452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F31E1518-700A-1344-AA27-988A132464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6824" y="2169994"/>
            <a:ext cx="973175" cy="973175"/>
          </a:xfrm>
          <a:prstGeom prst="rect">
            <a:avLst/>
          </a:prstGeom>
        </p:spPr>
      </p:pic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8E3F8BAC-59BA-4961-915C-5E49540439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3098" y="2221430"/>
            <a:ext cx="894862" cy="894862"/>
          </a:xfrm>
          <a:prstGeom prst="rect">
            <a:avLst/>
          </a:prstGeom>
        </p:spPr>
      </p:pic>
      <p:pic>
        <p:nvPicPr>
          <p:cNvPr id="61" name="Picture 60" descr="A picture containing shape&#10;&#10;Description automatically generated">
            <a:extLst>
              <a:ext uri="{FF2B5EF4-FFF2-40B4-BE49-F238E27FC236}">
                <a16:creationId xmlns:a16="http://schemas.microsoft.com/office/drawing/2014/main" id="{F0B1A611-3A9E-49F2-90DD-2C4A871663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7698" y="2221431"/>
            <a:ext cx="894862" cy="8948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64" grpId="0" animBg="1"/>
      <p:bldP spid="65" grpId="0" animBg="1"/>
      <p:bldP spid="6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8E8FB-083A-CE45-8A52-9C09F7CA2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 facts: Original Quote</a:t>
            </a:r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A82008A2-813D-4485-8768-0B87EABFEE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9620" y="2286257"/>
            <a:ext cx="3608388" cy="4022211"/>
          </a:xfr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2BA383B-C81D-48FA-ADC8-B97200A741C1}"/>
              </a:ext>
            </a:extLst>
          </p:cNvPr>
          <p:cNvSpPr/>
          <p:nvPr/>
        </p:nvSpPr>
        <p:spPr>
          <a:xfrm>
            <a:off x="4475407" y="2933163"/>
            <a:ext cx="3097369" cy="20799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Total cost to build the cluster in 2005:</a:t>
            </a:r>
            <a:br>
              <a:rPr lang="en-US" dirty="0"/>
            </a:br>
            <a:br>
              <a:rPr lang="en-US" dirty="0"/>
            </a:br>
            <a:r>
              <a:rPr lang="en-US" dirty="0"/>
              <a:t>$252,350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81F3C28-F42F-47D2-A840-3842484BF8E0}"/>
              </a:ext>
            </a:extLst>
          </p:cNvPr>
          <p:cNvSpPr/>
          <p:nvPr/>
        </p:nvSpPr>
        <p:spPr>
          <a:xfrm>
            <a:off x="8581621" y="2933163"/>
            <a:ext cx="3097369" cy="20799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Estimated Total cost of the cluster today + Isilon (NAS):</a:t>
            </a:r>
            <a:br>
              <a:rPr lang="en-US" dirty="0"/>
            </a:br>
            <a:br>
              <a:rPr lang="en-US" dirty="0"/>
            </a:br>
            <a:r>
              <a:rPr lang="en-US" dirty="0"/>
              <a:t>2.1 Million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C92E71C-A245-426D-A50F-9246D6945274}"/>
              </a:ext>
            </a:extLst>
          </p:cNvPr>
          <p:cNvSpPr/>
          <p:nvPr/>
        </p:nvSpPr>
        <p:spPr>
          <a:xfrm>
            <a:off x="506571" y="4963195"/>
            <a:ext cx="266162" cy="724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12F9557-EAC1-4BBC-A52C-2CBEC45BF3E0}"/>
              </a:ext>
            </a:extLst>
          </p:cNvPr>
          <p:cNvSpPr/>
          <p:nvPr/>
        </p:nvSpPr>
        <p:spPr>
          <a:xfrm>
            <a:off x="585989" y="6100829"/>
            <a:ext cx="319825" cy="724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802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F4309-D356-4CD9-AA9B-2C0978E5E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 </a:t>
            </a:r>
            <a:r>
              <a:rPr lang="en-US"/>
              <a:t>Facts Continued</a:t>
            </a:r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F6A8633-F926-4A02-9863-71EFDD17A57B}"/>
              </a:ext>
            </a:extLst>
          </p:cNvPr>
          <p:cNvSpPr/>
          <p:nvPr/>
        </p:nvSpPr>
        <p:spPr>
          <a:xfrm>
            <a:off x="1854719" y="2699671"/>
            <a:ext cx="3547970" cy="2073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16 Active members March 2014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A3CCEE0-9865-4AC2-B9A2-393BC2752931}"/>
              </a:ext>
            </a:extLst>
          </p:cNvPr>
          <p:cNvSpPr/>
          <p:nvPr/>
        </p:nvSpPr>
        <p:spPr>
          <a:xfrm>
            <a:off x="7046976" y="2699671"/>
            <a:ext cx="3472917" cy="2073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139 active members March 2021</a:t>
            </a:r>
          </a:p>
        </p:txBody>
      </p:sp>
    </p:spTree>
    <p:extLst>
      <p:ext uri="{BB962C8B-B14F-4D97-AF65-F5344CB8AC3E}">
        <p14:creationId xmlns:p14="http://schemas.microsoft.com/office/powerpoint/2010/main" val="1091101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C98230-4102-42A2-AD90-39E07E8DA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this presentation about?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7E10AA-7F5F-4BE4-9BC0-6A03F803F0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4000" dirty="0"/>
              <a:t>About me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4000" dirty="0"/>
              <a:t>What is a HPC cluster?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4000" dirty="0"/>
              <a:t>History of discovery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4000" dirty="0"/>
              <a:t>How to access the resources</a:t>
            </a:r>
          </a:p>
        </p:txBody>
      </p:sp>
    </p:spTree>
    <p:extLst>
      <p:ext uri="{BB962C8B-B14F-4D97-AF65-F5344CB8AC3E}">
        <p14:creationId xmlns:p14="http://schemas.microsoft.com/office/powerpoint/2010/main" val="20724801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7BDD9-5394-FC4D-9289-80497DD8F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do we need HPC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C490E6-12A9-5743-BDEE-C85F966B69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pPr marL="0" indent="0">
              <a:buNone/>
            </a:pPr>
            <a:r>
              <a:rPr lang="en-US" dirty="0"/>
              <a:t>Geography: The Geography department is utilizing the discovery cluster to run weather simulations across multiple compute nodes on very large datasets generated from NASA to try and predict weather patterns.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Molecular Pathology Norris Cotton Cancer Center: Is utilizing the discovery cluster as a proof of concept to move forward with clinical trials. A use case is to utilize machine learning on GPU resources to automate the assembly of 3D models.</a:t>
            </a:r>
          </a:p>
        </p:txBody>
      </p:sp>
    </p:spTree>
    <p:extLst>
      <p:ext uri="{BB962C8B-B14F-4D97-AF65-F5344CB8AC3E}">
        <p14:creationId xmlns:p14="http://schemas.microsoft.com/office/powerpoint/2010/main" val="4284277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1AD1BD4A-F200-4B89-8F18-F73DAA0ED4B7}"/>
              </a:ext>
            </a:extLst>
          </p:cNvPr>
          <p:cNvSpPr/>
          <p:nvPr/>
        </p:nvSpPr>
        <p:spPr>
          <a:xfrm>
            <a:off x="10418682" y="2410864"/>
            <a:ext cx="456582" cy="49703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2E505D-7A95-4301-B3D8-205CA97F2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case</a:t>
            </a:r>
          </a:p>
        </p:txBody>
      </p:sp>
      <p:pic>
        <p:nvPicPr>
          <p:cNvPr id="4" name="Picture 3" descr="Shape&#10;&#10;Description automatically generated with low confidence">
            <a:extLst>
              <a:ext uri="{FF2B5EF4-FFF2-40B4-BE49-F238E27FC236}">
                <a16:creationId xmlns:a16="http://schemas.microsoft.com/office/drawing/2014/main" id="{A83DEDFF-C8D6-4285-93B0-33C52701CF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7902" y="4906339"/>
            <a:ext cx="1154017" cy="1154017"/>
          </a:xfrm>
          <a:prstGeom prst="rect">
            <a:avLst/>
          </a:prstGeom>
        </p:spPr>
      </p:pic>
      <p:pic>
        <p:nvPicPr>
          <p:cNvPr id="6" name="Picture 5" descr="Shape&#10;&#10;Description automatically generated with low confidence">
            <a:extLst>
              <a:ext uri="{FF2B5EF4-FFF2-40B4-BE49-F238E27FC236}">
                <a16:creationId xmlns:a16="http://schemas.microsoft.com/office/drawing/2014/main" id="{18DA4819-A5DF-44BC-B206-234AC9D45A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8114" y="2444494"/>
            <a:ext cx="1286255" cy="1286255"/>
          </a:xfrm>
          <a:prstGeom prst="rect">
            <a:avLst/>
          </a:prstGeom>
        </p:spPr>
      </p:pic>
      <p:pic>
        <p:nvPicPr>
          <p:cNvPr id="12" name="Graphic 11" descr="Programmer female with solid fill">
            <a:extLst>
              <a:ext uri="{FF2B5EF4-FFF2-40B4-BE49-F238E27FC236}">
                <a16:creationId xmlns:a16="http://schemas.microsoft.com/office/drawing/2014/main" id="{6AB29CD8-1F9C-42EA-BA38-9870AF1425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10071" y="4906339"/>
            <a:ext cx="1154017" cy="1154017"/>
          </a:xfrm>
          <a:prstGeom prst="rect">
            <a:avLst/>
          </a:prstGeom>
        </p:spPr>
      </p:pic>
      <p:pic>
        <p:nvPicPr>
          <p:cNvPr id="18" name="Picture 17" descr="A picture containing outdoor object&#10;&#10;Description automatically generated">
            <a:extLst>
              <a:ext uri="{FF2B5EF4-FFF2-40B4-BE49-F238E27FC236}">
                <a16:creationId xmlns:a16="http://schemas.microsoft.com/office/drawing/2014/main" id="{E041BE87-53C2-4918-8099-F592A7E522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73309" y="2480335"/>
            <a:ext cx="385894" cy="405350"/>
          </a:xfrm>
          <a:prstGeom prst="rect">
            <a:avLst/>
          </a:prstGeom>
        </p:spPr>
      </p:pic>
      <p:pic>
        <p:nvPicPr>
          <p:cNvPr id="20" name="Graphic 19" descr="Doctor female with solid fill">
            <a:extLst>
              <a:ext uri="{FF2B5EF4-FFF2-40B4-BE49-F238E27FC236}">
                <a16:creationId xmlns:a16="http://schemas.microsoft.com/office/drawing/2014/main" id="{679275BB-25B4-4BF8-8875-BBAC6864C7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07623" y="2590796"/>
            <a:ext cx="1066800" cy="1066800"/>
          </a:xfrm>
          <a:prstGeom prst="rect">
            <a:avLst/>
          </a:prstGeom>
        </p:spPr>
      </p:pic>
      <p:pic>
        <p:nvPicPr>
          <p:cNvPr id="22" name="Graphic 21" descr="Sling with solid fill">
            <a:extLst>
              <a:ext uri="{FF2B5EF4-FFF2-40B4-BE49-F238E27FC236}">
                <a16:creationId xmlns:a16="http://schemas.microsoft.com/office/drawing/2014/main" id="{183D8C10-352B-4B58-88D0-71C483A544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671804" y="2666996"/>
            <a:ext cx="914400" cy="914400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B62D0CD-5AC6-4D27-BAD3-4B626DC7E60B}"/>
              </a:ext>
            </a:extLst>
          </p:cNvPr>
          <p:cNvSpPr/>
          <p:nvPr/>
        </p:nvSpPr>
        <p:spPr>
          <a:xfrm>
            <a:off x="8800623" y="4968497"/>
            <a:ext cx="544088" cy="53679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 descr="A picture containing outdoor object&#10;&#10;Description automatically generated">
            <a:extLst>
              <a:ext uri="{FF2B5EF4-FFF2-40B4-BE49-F238E27FC236}">
                <a16:creationId xmlns:a16="http://schemas.microsoft.com/office/drawing/2014/main" id="{5290ED64-9571-4FEB-B6DF-CE25123B5E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41073" y="5006297"/>
            <a:ext cx="463188" cy="486542"/>
          </a:xfrm>
          <a:prstGeom prst="rect">
            <a:avLst/>
          </a:prstGeom>
        </p:spPr>
      </p:pic>
      <p:pic>
        <p:nvPicPr>
          <p:cNvPr id="26" name="Graphic 25" descr="Sling with solid fill">
            <a:extLst>
              <a:ext uri="{FF2B5EF4-FFF2-40B4-BE49-F238E27FC236}">
                <a16:creationId xmlns:a16="http://schemas.microsoft.com/office/drawing/2014/main" id="{63E0C38C-3C76-4BBA-9311-9DF574E4605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334499" y="2653313"/>
            <a:ext cx="914400" cy="914400"/>
          </a:xfrm>
          <a:prstGeom prst="rect">
            <a:avLst/>
          </a:prstGeom>
        </p:spPr>
      </p:pic>
      <p:pic>
        <p:nvPicPr>
          <p:cNvPr id="27" name="Graphic 26" descr="Doctor female with solid fill">
            <a:extLst>
              <a:ext uri="{FF2B5EF4-FFF2-40B4-BE49-F238E27FC236}">
                <a16:creationId xmlns:a16="http://schemas.microsoft.com/office/drawing/2014/main" id="{B35BAF3F-AF0C-4813-819F-E6026D847B1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35340" y="2590796"/>
            <a:ext cx="1066800" cy="1066800"/>
          </a:xfrm>
          <a:prstGeom prst="rect">
            <a:avLst/>
          </a:prstGeom>
        </p:spPr>
      </p:pic>
      <p:sp>
        <p:nvSpPr>
          <p:cNvPr id="28" name="Arrow: Right 27">
            <a:extLst>
              <a:ext uri="{FF2B5EF4-FFF2-40B4-BE49-F238E27FC236}">
                <a16:creationId xmlns:a16="http://schemas.microsoft.com/office/drawing/2014/main" id="{82251AAA-D8C4-46AB-997A-192BFFA499C0}"/>
              </a:ext>
            </a:extLst>
          </p:cNvPr>
          <p:cNvSpPr/>
          <p:nvPr/>
        </p:nvSpPr>
        <p:spPr>
          <a:xfrm rot="2661271">
            <a:off x="2120378" y="4226773"/>
            <a:ext cx="483797" cy="33334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46C0341A-E350-45E7-AB24-B36F3525F910}"/>
              </a:ext>
            </a:extLst>
          </p:cNvPr>
          <p:cNvSpPr/>
          <p:nvPr/>
        </p:nvSpPr>
        <p:spPr>
          <a:xfrm rot="18902837">
            <a:off x="4321034" y="4226776"/>
            <a:ext cx="483797" cy="33334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Arrow: Right 29">
            <a:extLst>
              <a:ext uri="{FF2B5EF4-FFF2-40B4-BE49-F238E27FC236}">
                <a16:creationId xmlns:a16="http://schemas.microsoft.com/office/drawing/2014/main" id="{92E6313E-FBE9-4874-8DAB-ECF0DEC3A503}"/>
              </a:ext>
            </a:extLst>
          </p:cNvPr>
          <p:cNvSpPr/>
          <p:nvPr/>
        </p:nvSpPr>
        <p:spPr>
          <a:xfrm rot="2522098">
            <a:off x="6781184" y="4226776"/>
            <a:ext cx="483797" cy="33334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EED3C6C5-D5DA-499F-9753-8A346A612AA0}"/>
              </a:ext>
            </a:extLst>
          </p:cNvPr>
          <p:cNvSpPr/>
          <p:nvPr/>
        </p:nvSpPr>
        <p:spPr>
          <a:xfrm rot="19028340">
            <a:off x="9292736" y="4229871"/>
            <a:ext cx="483797" cy="33334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Graphic 38" descr="Hamburger Menu Icon with solid fill">
            <a:extLst>
              <a:ext uri="{FF2B5EF4-FFF2-40B4-BE49-F238E27FC236}">
                <a16:creationId xmlns:a16="http://schemas.microsoft.com/office/drawing/2014/main" id="{A33E20FC-1F60-4DDF-AB8E-2E370D2BC36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484780" y="4854076"/>
            <a:ext cx="404554" cy="404554"/>
          </a:xfrm>
          <a:prstGeom prst="rect">
            <a:avLst/>
          </a:prstGeom>
        </p:spPr>
      </p:pic>
      <p:pic>
        <p:nvPicPr>
          <p:cNvPr id="40" name="Graphic 39" descr="Hamburger Menu Icon with solid fill">
            <a:extLst>
              <a:ext uri="{FF2B5EF4-FFF2-40B4-BE49-F238E27FC236}">
                <a16:creationId xmlns:a16="http://schemas.microsoft.com/office/drawing/2014/main" id="{D660964C-4D59-449F-8C7E-CF93AD8EFE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484780" y="5158876"/>
            <a:ext cx="404554" cy="404554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DA74494D-6372-4BFA-A7D6-8D6156E389C6}"/>
              </a:ext>
            </a:extLst>
          </p:cNvPr>
          <p:cNvSpPr txBox="1"/>
          <p:nvPr/>
        </p:nvSpPr>
        <p:spPr>
          <a:xfrm>
            <a:off x="7426742" y="4652780"/>
            <a:ext cx="5813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queue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8023EC9-69D3-4B3A-B620-D0C9D43F650F}"/>
              </a:ext>
            </a:extLst>
          </p:cNvPr>
          <p:cNvSpPr txBox="1"/>
          <p:nvPr/>
        </p:nvSpPr>
        <p:spPr>
          <a:xfrm>
            <a:off x="8681205" y="4688612"/>
            <a:ext cx="73289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20-40min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22BF26E-E3CD-41DD-8BDC-9D36CEE27F8E}"/>
              </a:ext>
            </a:extLst>
          </p:cNvPr>
          <p:cNvSpPr txBox="1"/>
          <p:nvPr/>
        </p:nvSpPr>
        <p:spPr>
          <a:xfrm>
            <a:off x="8103187" y="6112619"/>
            <a:ext cx="5677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9-5PM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555AA7A-0E6E-4679-8E16-817689F62D94}"/>
              </a:ext>
            </a:extLst>
          </p:cNvPr>
          <p:cNvSpPr txBox="1"/>
          <p:nvPr/>
        </p:nvSpPr>
        <p:spPr>
          <a:xfrm>
            <a:off x="10227776" y="3730749"/>
            <a:ext cx="1032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1-3 Days</a:t>
            </a:r>
          </a:p>
        </p:txBody>
      </p:sp>
    </p:spTree>
    <p:extLst>
      <p:ext uri="{BB962C8B-B14F-4D97-AF65-F5344CB8AC3E}">
        <p14:creationId xmlns:p14="http://schemas.microsoft.com/office/powerpoint/2010/main" val="1550806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3" grpId="0" animBg="1"/>
      <p:bldP spid="28" grpId="0" animBg="1"/>
      <p:bldP spid="29" grpId="0" animBg="1"/>
      <p:bldP spid="30" grpId="0" animBg="1"/>
      <p:bldP spid="31" grpId="0" animBg="1"/>
      <p:bldP spid="41" grpId="0"/>
      <p:bldP spid="44" grpId="0"/>
      <p:bldP spid="4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71BE9-6992-4FBB-83AC-1A8ECAD6C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Applying a new approach using the cluster</a:t>
            </a:r>
          </a:p>
        </p:txBody>
      </p:sp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A270BED9-A011-4129-A1BE-D49D820495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7902" y="4906339"/>
            <a:ext cx="1154017" cy="1154017"/>
          </a:xfrm>
          <a:prstGeom prst="rect">
            <a:avLst/>
          </a:prstGeom>
        </p:spPr>
      </p:pic>
      <p:pic>
        <p:nvPicPr>
          <p:cNvPr id="4" name="Graphic 3" descr="Sling with solid fill">
            <a:extLst>
              <a:ext uri="{FF2B5EF4-FFF2-40B4-BE49-F238E27FC236}">
                <a16:creationId xmlns:a16="http://schemas.microsoft.com/office/drawing/2014/main" id="{CDE703A3-59C9-4D25-85C3-692DA2EBC5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34499" y="2653313"/>
            <a:ext cx="914400" cy="914400"/>
          </a:xfrm>
          <a:prstGeom prst="rect">
            <a:avLst/>
          </a:prstGeom>
        </p:spPr>
      </p:pic>
      <p:pic>
        <p:nvPicPr>
          <p:cNvPr id="5" name="Graphic 4" descr="Doctor female with solid fill">
            <a:extLst>
              <a:ext uri="{FF2B5EF4-FFF2-40B4-BE49-F238E27FC236}">
                <a16:creationId xmlns:a16="http://schemas.microsoft.com/office/drawing/2014/main" id="{B6AC6531-9163-44D6-AA1F-9AD6EA8EBF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35340" y="2590796"/>
            <a:ext cx="1066800" cy="1066800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7E3157ED-3FC3-4486-8878-AA6BD65A6FA9}"/>
              </a:ext>
            </a:extLst>
          </p:cNvPr>
          <p:cNvSpPr/>
          <p:nvPr/>
        </p:nvSpPr>
        <p:spPr>
          <a:xfrm rot="2661271">
            <a:off x="1998458" y="4226773"/>
            <a:ext cx="483797" cy="33334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4DAAEF49-4762-4F69-88DC-190E2498F0D1}"/>
              </a:ext>
            </a:extLst>
          </p:cNvPr>
          <p:cNvSpPr/>
          <p:nvPr/>
        </p:nvSpPr>
        <p:spPr>
          <a:xfrm rot="18902837">
            <a:off x="4369802" y="4226776"/>
            <a:ext cx="483797" cy="33334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6A2F0A5-2CAE-4FA9-95BA-B44338762168}"/>
              </a:ext>
            </a:extLst>
          </p:cNvPr>
          <p:cNvSpPr/>
          <p:nvPr/>
        </p:nvSpPr>
        <p:spPr>
          <a:xfrm>
            <a:off x="7526611" y="4906339"/>
            <a:ext cx="1838884" cy="1311721"/>
          </a:xfrm>
          <a:prstGeom prst="roundRect">
            <a:avLst/>
          </a:prstGeom>
          <a:ln>
            <a:solidFill>
              <a:schemeClr val="dk1"/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Shape&#10;&#10;Description automatically generated with low confidence">
            <a:extLst>
              <a:ext uri="{FF2B5EF4-FFF2-40B4-BE49-F238E27FC236}">
                <a16:creationId xmlns:a16="http://schemas.microsoft.com/office/drawing/2014/main" id="{80C9A0A2-98B9-44BC-ACC9-F0DD96A3F4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53969" y="5022209"/>
            <a:ext cx="582168" cy="582168"/>
          </a:xfrm>
          <a:prstGeom prst="rect">
            <a:avLst/>
          </a:prstGeom>
        </p:spPr>
      </p:pic>
      <p:pic>
        <p:nvPicPr>
          <p:cNvPr id="12" name="Picture 11" descr="Shape&#10;&#10;Description automatically generated with low confidence">
            <a:extLst>
              <a:ext uri="{FF2B5EF4-FFF2-40B4-BE49-F238E27FC236}">
                <a16:creationId xmlns:a16="http://schemas.microsoft.com/office/drawing/2014/main" id="{92FA0347-06B0-4EE6-A9F9-34A7177E03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70561" y="5026849"/>
            <a:ext cx="582168" cy="582168"/>
          </a:xfrm>
          <a:prstGeom prst="rect">
            <a:avLst/>
          </a:prstGeom>
        </p:spPr>
      </p:pic>
      <p:pic>
        <p:nvPicPr>
          <p:cNvPr id="15" name="Picture 14" descr="Shape&#10;&#10;Description automatically generated with low confidence">
            <a:extLst>
              <a:ext uri="{FF2B5EF4-FFF2-40B4-BE49-F238E27FC236}">
                <a16:creationId xmlns:a16="http://schemas.microsoft.com/office/drawing/2014/main" id="{98E45B7E-5797-490F-A037-3486AD91B7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61094" y="5635892"/>
            <a:ext cx="582168" cy="582168"/>
          </a:xfrm>
          <a:prstGeom prst="rect">
            <a:avLst/>
          </a:prstGeom>
        </p:spPr>
      </p:pic>
      <p:pic>
        <p:nvPicPr>
          <p:cNvPr id="16" name="Picture 15" descr="Shape&#10;&#10;Description automatically generated with low confidence">
            <a:extLst>
              <a:ext uri="{FF2B5EF4-FFF2-40B4-BE49-F238E27FC236}">
                <a16:creationId xmlns:a16="http://schemas.microsoft.com/office/drawing/2014/main" id="{230CFD76-95FC-4B46-8CD6-08BAD11B55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70561" y="5641381"/>
            <a:ext cx="582168" cy="582168"/>
          </a:xfrm>
          <a:prstGeom prst="rect">
            <a:avLst/>
          </a:prstGeom>
        </p:spPr>
      </p:pic>
      <p:pic>
        <p:nvPicPr>
          <p:cNvPr id="27" name="Picture 26" descr="Shape&#10;&#10;Description automatically generated with low confidence">
            <a:extLst>
              <a:ext uri="{FF2B5EF4-FFF2-40B4-BE49-F238E27FC236}">
                <a16:creationId xmlns:a16="http://schemas.microsoft.com/office/drawing/2014/main" id="{55CDADFC-2EC8-40FB-8E5F-B0DE8E62AF9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43390" y="5560733"/>
            <a:ext cx="360297" cy="360297"/>
          </a:xfrm>
          <a:prstGeom prst="rect">
            <a:avLst/>
          </a:prstGeom>
        </p:spPr>
      </p:pic>
      <p:pic>
        <p:nvPicPr>
          <p:cNvPr id="28" name="Picture 27" descr="Shape&#10;&#10;Description automatically generated with low confidence">
            <a:extLst>
              <a:ext uri="{FF2B5EF4-FFF2-40B4-BE49-F238E27FC236}">
                <a16:creationId xmlns:a16="http://schemas.microsoft.com/office/drawing/2014/main" id="{F6282416-6C47-4F6C-B15D-67C3D58DF08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43390" y="5874993"/>
            <a:ext cx="360297" cy="360297"/>
          </a:xfrm>
          <a:prstGeom prst="rect">
            <a:avLst/>
          </a:prstGeom>
        </p:spPr>
      </p:pic>
      <p:pic>
        <p:nvPicPr>
          <p:cNvPr id="29" name="Picture 28" descr="Shape&#10;&#10;Description automatically generated with low confidence">
            <a:extLst>
              <a:ext uri="{FF2B5EF4-FFF2-40B4-BE49-F238E27FC236}">
                <a16:creationId xmlns:a16="http://schemas.microsoft.com/office/drawing/2014/main" id="{F2323EB3-B662-4A05-A4A0-CF01A1797AE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43390" y="4935246"/>
            <a:ext cx="360297" cy="360297"/>
          </a:xfrm>
          <a:prstGeom prst="rect">
            <a:avLst/>
          </a:prstGeom>
        </p:spPr>
      </p:pic>
      <p:pic>
        <p:nvPicPr>
          <p:cNvPr id="30" name="Picture 29" descr="Shape&#10;&#10;Description automatically generated with low confidence">
            <a:extLst>
              <a:ext uri="{FF2B5EF4-FFF2-40B4-BE49-F238E27FC236}">
                <a16:creationId xmlns:a16="http://schemas.microsoft.com/office/drawing/2014/main" id="{21CAF27E-64F6-4861-B35C-C908F5ECA5A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43390" y="5255602"/>
            <a:ext cx="360297" cy="360297"/>
          </a:xfrm>
          <a:prstGeom prst="rect">
            <a:avLst/>
          </a:prstGeom>
        </p:spPr>
      </p:pic>
      <p:pic>
        <p:nvPicPr>
          <p:cNvPr id="31" name="Picture 30" descr="Shape&#10;&#10;Description automatically generated with low confidence">
            <a:extLst>
              <a:ext uri="{FF2B5EF4-FFF2-40B4-BE49-F238E27FC236}">
                <a16:creationId xmlns:a16="http://schemas.microsoft.com/office/drawing/2014/main" id="{73FD475E-5B5D-4713-8FED-C4A1000EA18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48562" y="5576653"/>
            <a:ext cx="360297" cy="360297"/>
          </a:xfrm>
          <a:prstGeom prst="rect">
            <a:avLst/>
          </a:prstGeom>
        </p:spPr>
      </p:pic>
      <p:pic>
        <p:nvPicPr>
          <p:cNvPr id="32" name="Picture 31" descr="Shape&#10;&#10;Description automatically generated with low confidence">
            <a:extLst>
              <a:ext uri="{FF2B5EF4-FFF2-40B4-BE49-F238E27FC236}">
                <a16:creationId xmlns:a16="http://schemas.microsoft.com/office/drawing/2014/main" id="{4FD1150B-B791-4738-8D18-2CA7E12C49C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48562" y="5890913"/>
            <a:ext cx="360297" cy="360297"/>
          </a:xfrm>
          <a:prstGeom prst="rect">
            <a:avLst/>
          </a:prstGeom>
        </p:spPr>
      </p:pic>
      <p:pic>
        <p:nvPicPr>
          <p:cNvPr id="33" name="Picture 32" descr="Shape&#10;&#10;Description automatically generated with low confidence">
            <a:extLst>
              <a:ext uri="{FF2B5EF4-FFF2-40B4-BE49-F238E27FC236}">
                <a16:creationId xmlns:a16="http://schemas.microsoft.com/office/drawing/2014/main" id="{01A12C5C-BC79-45F9-9628-4929ABC894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48562" y="4951166"/>
            <a:ext cx="360297" cy="360297"/>
          </a:xfrm>
          <a:prstGeom prst="rect">
            <a:avLst/>
          </a:prstGeom>
        </p:spPr>
      </p:pic>
      <p:pic>
        <p:nvPicPr>
          <p:cNvPr id="34" name="Picture 33" descr="Shape&#10;&#10;Description automatically generated with low confidence">
            <a:extLst>
              <a:ext uri="{FF2B5EF4-FFF2-40B4-BE49-F238E27FC236}">
                <a16:creationId xmlns:a16="http://schemas.microsoft.com/office/drawing/2014/main" id="{ED0D10D4-3867-4D02-840B-C3CA052361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48562" y="5271522"/>
            <a:ext cx="360297" cy="360297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51A331ED-44E2-48CF-B0AD-9E50E92C1C9A}"/>
              </a:ext>
            </a:extLst>
          </p:cNvPr>
          <p:cNvSpPr/>
          <p:nvPr/>
        </p:nvSpPr>
        <p:spPr>
          <a:xfrm>
            <a:off x="9507831" y="4933305"/>
            <a:ext cx="573400" cy="59309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 descr="A picture containing outdoor object&#10;&#10;Description automatically generated">
            <a:extLst>
              <a:ext uri="{FF2B5EF4-FFF2-40B4-BE49-F238E27FC236}">
                <a16:creationId xmlns:a16="http://schemas.microsoft.com/office/drawing/2014/main" id="{4B7587A0-602A-4FB8-B9CC-98941371E36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62459" y="4983555"/>
            <a:ext cx="466448" cy="489966"/>
          </a:xfrm>
          <a:prstGeom prst="rect">
            <a:avLst/>
          </a:prstGeom>
        </p:spPr>
      </p:pic>
      <p:sp>
        <p:nvSpPr>
          <p:cNvPr id="37" name="Arrow: Right 36">
            <a:extLst>
              <a:ext uri="{FF2B5EF4-FFF2-40B4-BE49-F238E27FC236}">
                <a16:creationId xmlns:a16="http://schemas.microsoft.com/office/drawing/2014/main" id="{05F93EBA-1D53-4206-8BCA-99FFF671DFDC}"/>
              </a:ext>
            </a:extLst>
          </p:cNvPr>
          <p:cNvSpPr/>
          <p:nvPr/>
        </p:nvSpPr>
        <p:spPr>
          <a:xfrm rot="2433753">
            <a:off x="6929971" y="4231715"/>
            <a:ext cx="483797" cy="33334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33109C5E-3931-462C-B16D-56E1308F991B}"/>
              </a:ext>
            </a:extLst>
          </p:cNvPr>
          <p:cNvSpPr/>
          <p:nvPr/>
        </p:nvSpPr>
        <p:spPr>
          <a:xfrm>
            <a:off x="10613754" y="2568306"/>
            <a:ext cx="456582" cy="49703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 descr="A picture containing outdoor object&#10;&#10;Description automatically generated">
            <a:extLst>
              <a:ext uri="{FF2B5EF4-FFF2-40B4-BE49-F238E27FC236}">
                <a16:creationId xmlns:a16="http://schemas.microsoft.com/office/drawing/2014/main" id="{055FCB8F-F787-438A-A4D8-728370C678B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68381" y="2637777"/>
            <a:ext cx="385894" cy="405350"/>
          </a:xfrm>
          <a:prstGeom prst="rect">
            <a:avLst/>
          </a:prstGeom>
        </p:spPr>
      </p:pic>
      <p:pic>
        <p:nvPicPr>
          <p:cNvPr id="40" name="Graphic 39" descr="Doctor female with solid fill">
            <a:extLst>
              <a:ext uri="{FF2B5EF4-FFF2-40B4-BE49-F238E27FC236}">
                <a16:creationId xmlns:a16="http://schemas.microsoft.com/office/drawing/2014/main" id="{E9CC4A5D-91EF-4B14-910D-0CE6F96662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902695" y="2748238"/>
            <a:ext cx="1066800" cy="1066800"/>
          </a:xfrm>
          <a:prstGeom prst="rect">
            <a:avLst/>
          </a:prstGeom>
        </p:spPr>
      </p:pic>
      <p:pic>
        <p:nvPicPr>
          <p:cNvPr id="41" name="Graphic 40" descr="Sling with solid fill">
            <a:extLst>
              <a:ext uri="{FF2B5EF4-FFF2-40B4-BE49-F238E27FC236}">
                <a16:creationId xmlns:a16="http://schemas.microsoft.com/office/drawing/2014/main" id="{B51CE4EC-3022-4E0B-8991-959A79FBAE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66876" y="2824438"/>
            <a:ext cx="914400" cy="914400"/>
          </a:xfrm>
          <a:prstGeom prst="rect">
            <a:avLst/>
          </a:prstGeom>
        </p:spPr>
      </p:pic>
      <p:pic>
        <p:nvPicPr>
          <p:cNvPr id="51" name="Graphic 50" descr="Open folder with solid fill">
            <a:extLst>
              <a:ext uri="{FF2B5EF4-FFF2-40B4-BE49-F238E27FC236}">
                <a16:creationId xmlns:a16="http://schemas.microsoft.com/office/drawing/2014/main" id="{B46691FA-35F3-4F95-8CD4-40835D353A8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811966" y="2685718"/>
            <a:ext cx="1191839" cy="1191839"/>
          </a:xfrm>
          <a:prstGeom prst="rect">
            <a:avLst/>
          </a:prstGeom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85906D53-39F1-4D4B-A5C0-BCFC26E5826B}"/>
              </a:ext>
            </a:extLst>
          </p:cNvPr>
          <p:cNvSpPr/>
          <p:nvPr/>
        </p:nvSpPr>
        <p:spPr>
          <a:xfrm>
            <a:off x="5794487" y="2652319"/>
            <a:ext cx="1168910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Image Repository</a:t>
            </a:r>
          </a:p>
        </p:txBody>
      </p:sp>
      <p:sp>
        <p:nvSpPr>
          <p:cNvPr id="53" name="Arrow: Right 52">
            <a:extLst>
              <a:ext uri="{FF2B5EF4-FFF2-40B4-BE49-F238E27FC236}">
                <a16:creationId xmlns:a16="http://schemas.microsoft.com/office/drawing/2014/main" id="{9E00BF0E-7562-404F-991B-287D0DFEDCA6}"/>
              </a:ext>
            </a:extLst>
          </p:cNvPr>
          <p:cNvSpPr/>
          <p:nvPr/>
        </p:nvSpPr>
        <p:spPr>
          <a:xfrm rot="18610326">
            <a:off x="9735728" y="4221839"/>
            <a:ext cx="483797" cy="33334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106F53B-8269-4246-8DE0-FB2F0B6DDC54}"/>
              </a:ext>
            </a:extLst>
          </p:cNvPr>
          <p:cNvSpPr txBox="1"/>
          <p:nvPr/>
        </p:nvSpPr>
        <p:spPr>
          <a:xfrm>
            <a:off x="7508240" y="6353750"/>
            <a:ext cx="1880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Minutes per model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D1BCFB3-313E-4486-92C2-19BDB8D6FBAF}"/>
              </a:ext>
            </a:extLst>
          </p:cNvPr>
          <p:cNvSpPr txBox="1"/>
          <p:nvPr/>
        </p:nvSpPr>
        <p:spPr>
          <a:xfrm>
            <a:off x="10028000" y="3785511"/>
            <a:ext cx="1749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Same day results</a:t>
            </a:r>
          </a:p>
        </p:txBody>
      </p:sp>
      <p:pic>
        <p:nvPicPr>
          <p:cNvPr id="42" name="Picture 41" descr="Shape&#10;&#10;Description automatically generated with low confidence">
            <a:extLst>
              <a:ext uri="{FF2B5EF4-FFF2-40B4-BE49-F238E27FC236}">
                <a16:creationId xmlns:a16="http://schemas.microsoft.com/office/drawing/2014/main" id="{1B21ABF0-C75E-4010-ABDA-7B033A074A3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57291" y="2748238"/>
            <a:ext cx="1011095" cy="1011095"/>
          </a:xfrm>
          <a:prstGeom prst="rect">
            <a:avLst/>
          </a:prstGeom>
        </p:spPr>
      </p:pic>
      <p:sp>
        <p:nvSpPr>
          <p:cNvPr id="10" name="Cross 9">
            <a:extLst>
              <a:ext uri="{FF2B5EF4-FFF2-40B4-BE49-F238E27FC236}">
                <a16:creationId xmlns:a16="http://schemas.microsoft.com/office/drawing/2014/main" id="{71A77603-9A82-4F9F-A805-A6A804381ACB}"/>
              </a:ext>
            </a:extLst>
          </p:cNvPr>
          <p:cNvSpPr/>
          <p:nvPr/>
        </p:nvSpPr>
        <p:spPr>
          <a:xfrm>
            <a:off x="5634100" y="3183790"/>
            <a:ext cx="234314" cy="261610"/>
          </a:xfrm>
          <a:prstGeom prst="pl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997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35" grpId="0" animBg="1"/>
      <p:bldP spid="37" grpId="0" animBg="1"/>
      <p:bldP spid="38" grpId="0" animBg="1"/>
      <p:bldP spid="52" grpId="0"/>
      <p:bldP spid="53" grpId="0" animBg="1"/>
      <p:bldP spid="54" grpId="0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46E0D-73DE-4E79-B7A3-AD3813E47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I obtain access?</a:t>
            </a:r>
          </a:p>
        </p:txBody>
      </p:sp>
      <p:pic>
        <p:nvPicPr>
          <p:cNvPr id="5" name="Content Placeholder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3142FB8-1582-42B6-BB77-2CC63C1F3D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74176" y="4622634"/>
            <a:ext cx="7419975" cy="1219200"/>
          </a:xfr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4380EB5-E767-40DC-AABF-D6FA452E2D59}"/>
              </a:ext>
            </a:extLst>
          </p:cNvPr>
          <p:cNvSpPr/>
          <p:nvPr/>
        </p:nvSpPr>
        <p:spPr>
          <a:xfrm>
            <a:off x="3746310" y="4625500"/>
            <a:ext cx="1658202" cy="63175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2EB70A-8C49-4E7C-B237-19EB8D6118FD}"/>
              </a:ext>
            </a:extLst>
          </p:cNvPr>
          <p:cNvSpPr/>
          <p:nvPr/>
        </p:nvSpPr>
        <p:spPr>
          <a:xfrm>
            <a:off x="2947033" y="2967335"/>
            <a:ext cx="62979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Visit: rc.dartmouth.edu</a:t>
            </a:r>
          </a:p>
        </p:txBody>
      </p:sp>
    </p:spTree>
    <p:extLst>
      <p:ext uri="{BB962C8B-B14F-4D97-AF65-F5344CB8AC3E}">
        <p14:creationId xmlns:p14="http://schemas.microsoft.com/office/powerpoint/2010/main" val="576591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7B878F-3045-467A-BCDB-A87BCE7B6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can I find help?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8A75A3-A9D0-47D6-8BB5-CAB7CBD373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Services.dartmouth.edu (Knowledge base)</a:t>
            </a:r>
          </a:p>
        </p:txBody>
      </p:sp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CCD9EC8-16C4-4533-8AFE-4CA0A6FB53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8162" y="4085315"/>
            <a:ext cx="3495675" cy="1095375"/>
          </a:xfrm>
          <a:prstGeom prst="rect">
            <a:avLst/>
          </a:prstGeom>
        </p:spPr>
      </p:pic>
      <p:pic>
        <p:nvPicPr>
          <p:cNvPr id="8" name="Picture 7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E4285AA2-F5BF-4A59-871A-C7EECAF0D2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8161" y="5381858"/>
            <a:ext cx="3495675" cy="1095375"/>
          </a:xfrm>
          <a:prstGeom prst="rect">
            <a:avLst/>
          </a:prstGeom>
        </p:spPr>
      </p:pic>
      <p:pic>
        <p:nvPicPr>
          <p:cNvPr id="10" name="Picture 9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D5F823E7-E156-475A-AC28-6CF53AE84E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4012" y="3303122"/>
            <a:ext cx="1323975" cy="58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028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E308AD-899A-4DBC-ADF9-692DE6474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you!!!!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6EF2AD-D069-4E27-AF6C-01F5AD57C4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4619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38A5D-DFAA-42BC-8732-1F7A93253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John Hudson </a:t>
            </a:r>
            <a:br>
              <a:rPr lang="en-US" dirty="0"/>
            </a:br>
            <a:r>
              <a:rPr lang="en-US" dirty="0"/>
              <a:t>Systems Administrator</a:t>
            </a:r>
          </a:p>
        </p:txBody>
      </p:sp>
      <p:pic>
        <p:nvPicPr>
          <p:cNvPr id="5" name="Content Placeholder 4" descr="A picture containing indoor&#10;&#10;Description automatically generated">
            <a:extLst>
              <a:ext uri="{FF2B5EF4-FFF2-40B4-BE49-F238E27FC236}">
                <a16:creationId xmlns:a16="http://schemas.microsoft.com/office/drawing/2014/main" id="{A7EDA09C-3995-446C-93BB-CE86576DBB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56944" y="2286000"/>
            <a:ext cx="8894064" cy="4405426"/>
          </a:xfrm>
        </p:spPr>
      </p:pic>
    </p:spTree>
    <p:extLst>
      <p:ext uri="{BB962C8B-B14F-4D97-AF65-F5344CB8AC3E}">
        <p14:creationId xmlns:p14="http://schemas.microsoft.com/office/powerpoint/2010/main" val="22649112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806081-103C-9445-9BD9-B80F43536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4E36CE-96CC-EF4E-9060-A807FC2144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10883544" cy="402336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 was born in New England and grew up on a Farm in </a:t>
            </a:r>
            <a:r>
              <a:rPr lang="en-US" dirty="0" err="1"/>
              <a:t>Quechee</a:t>
            </a:r>
            <a:r>
              <a:rPr lang="en-US" dirty="0"/>
              <a:t>, VT.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 have two wonderful kids Margot, and Roman (5&amp;7)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 enjoy riding my motorcycle, hiking, and just about anything that involves fitness.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This year I will have worked at Dartmouth longer than I have not worked at Dartmouth =D</a:t>
            </a:r>
          </a:p>
        </p:txBody>
      </p:sp>
    </p:spTree>
    <p:extLst>
      <p:ext uri="{BB962C8B-B14F-4D97-AF65-F5344CB8AC3E}">
        <p14:creationId xmlns:p14="http://schemas.microsoft.com/office/powerpoint/2010/main" val="2536250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20E7B-4190-4DC7-808A-3EE3DF70C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did a farm boy from VT find his way into HPC?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CAD7B22-4FC5-400A-B0AC-9DC1BB3E42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74734" y="2286000"/>
            <a:ext cx="5218670" cy="4022725"/>
          </a:xfrm>
        </p:spPr>
      </p:pic>
    </p:spTree>
    <p:extLst>
      <p:ext uri="{BB962C8B-B14F-4D97-AF65-F5344CB8AC3E}">
        <p14:creationId xmlns:p14="http://schemas.microsoft.com/office/powerpoint/2010/main" val="11531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E5F0E-6FFA-4C1C-9453-382DAC5A9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Doom</a:t>
            </a:r>
          </a:p>
        </p:txBody>
      </p:sp>
      <p:pic>
        <p:nvPicPr>
          <p:cNvPr id="11" name="Content Placeholder 10" descr="A picture containing calendar&#10;&#10;Description automatically generated">
            <a:extLst>
              <a:ext uri="{FF2B5EF4-FFF2-40B4-BE49-F238E27FC236}">
                <a16:creationId xmlns:a16="http://schemas.microsoft.com/office/drawing/2014/main" id="{F4F608BE-FFB0-4E03-87D5-F68B345133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29808" y="1896500"/>
            <a:ext cx="6108711" cy="4305862"/>
          </a:xfrm>
        </p:spPr>
      </p:pic>
    </p:spTree>
    <p:extLst>
      <p:ext uri="{BB962C8B-B14F-4D97-AF65-F5344CB8AC3E}">
        <p14:creationId xmlns:p14="http://schemas.microsoft.com/office/powerpoint/2010/main" val="26925112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7EB19-044A-4EF3-B79B-B1BBE5738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 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3597AC-F430-491F-90C4-8C027C2E02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This year I will have worked at Dartmouth a total of 15 years. (+2 years as a temp)</a:t>
            </a:r>
          </a:p>
          <a:p>
            <a:r>
              <a:rPr lang="en-US" dirty="0"/>
              <a:t>[2004-06] I started work at the Tuck school of business as a temporary employee</a:t>
            </a:r>
          </a:p>
          <a:p>
            <a:r>
              <a:rPr lang="en-US" dirty="0"/>
              <a:t>[2006-09] I started officially working at Dartmouth in the Computer store.</a:t>
            </a:r>
          </a:p>
          <a:p>
            <a:r>
              <a:rPr lang="en-US" dirty="0"/>
              <a:t>[2009-11] I started working as a machine room coordinator in the server room</a:t>
            </a:r>
          </a:p>
          <a:p>
            <a:r>
              <a:rPr lang="en-US" dirty="0"/>
              <a:t>[2011-14] I started working as a systems administrator on the discovery cluster</a:t>
            </a:r>
          </a:p>
          <a:p>
            <a:r>
              <a:rPr lang="en-US" dirty="0"/>
              <a:t>[2014-current] I started my role as a systems administrator in Research Computing</a:t>
            </a:r>
          </a:p>
        </p:txBody>
      </p:sp>
    </p:spTree>
    <p:extLst>
      <p:ext uri="{BB962C8B-B14F-4D97-AF65-F5344CB8AC3E}">
        <p14:creationId xmlns:p14="http://schemas.microsoft.com/office/powerpoint/2010/main" val="1354366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Cyberinfrastructure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334580" y="1635252"/>
            <a:ext cx="5764298" cy="5048523"/>
            <a:chOff x="3323359" y="1143595"/>
            <a:chExt cx="5764298" cy="5048523"/>
          </a:xfrm>
        </p:grpSpPr>
        <p:sp>
          <p:nvSpPr>
            <p:cNvPr id="1031" name="Freeform 7"/>
            <p:cNvSpPr>
              <a:spLocks/>
            </p:cNvSpPr>
            <p:nvPr/>
          </p:nvSpPr>
          <p:spPr bwMode="auto">
            <a:xfrm>
              <a:off x="4951710" y="2897325"/>
              <a:ext cx="1237927" cy="1183967"/>
            </a:xfrm>
            <a:custGeom>
              <a:avLst/>
              <a:gdLst/>
              <a:ahLst/>
              <a:cxnLst>
                <a:cxn ang="0">
                  <a:pos x="98" y="0"/>
                </a:cxn>
                <a:cxn ang="0">
                  <a:pos x="138" y="58"/>
                </a:cxn>
                <a:cxn ang="0">
                  <a:pos x="180" y="109"/>
                </a:cxn>
                <a:cxn ang="0">
                  <a:pos x="224" y="157"/>
                </a:cxn>
                <a:cxn ang="0">
                  <a:pos x="270" y="200"/>
                </a:cxn>
                <a:cxn ang="0">
                  <a:pos x="317" y="237"/>
                </a:cxn>
                <a:cxn ang="0">
                  <a:pos x="365" y="272"/>
                </a:cxn>
                <a:cxn ang="0">
                  <a:pos x="413" y="301"/>
                </a:cxn>
                <a:cxn ang="0">
                  <a:pos x="460" y="328"/>
                </a:cxn>
                <a:cxn ang="0">
                  <a:pos x="507" y="350"/>
                </a:cxn>
                <a:cxn ang="0">
                  <a:pos x="551" y="370"/>
                </a:cxn>
                <a:cxn ang="0">
                  <a:pos x="592" y="386"/>
                </a:cxn>
                <a:cxn ang="0">
                  <a:pos x="632" y="399"/>
                </a:cxn>
                <a:cxn ang="0">
                  <a:pos x="667" y="411"/>
                </a:cxn>
                <a:cxn ang="0">
                  <a:pos x="699" y="419"/>
                </a:cxn>
                <a:cxn ang="0">
                  <a:pos x="727" y="426"/>
                </a:cxn>
                <a:cxn ang="0">
                  <a:pos x="776" y="436"/>
                </a:cxn>
                <a:cxn ang="0">
                  <a:pos x="780" y="436"/>
                </a:cxn>
                <a:cxn ang="0">
                  <a:pos x="738" y="746"/>
                </a:cxn>
                <a:cxn ang="0">
                  <a:pos x="671" y="717"/>
                </a:cxn>
                <a:cxn ang="0">
                  <a:pos x="608" y="686"/>
                </a:cxn>
                <a:cxn ang="0">
                  <a:pos x="547" y="652"/>
                </a:cxn>
                <a:cxn ang="0">
                  <a:pos x="491" y="616"/>
                </a:cxn>
                <a:cxn ang="0">
                  <a:pos x="437" y="578"/>
                </a:cxn>
                <a:cxn ang="0">
                  <a:pos x="388" y="538"/>
                </a:cxn>
                <a:cxn ang="0">
                  <a:pos x="341" y="499"/>
                </a:cxn>
                <a:cxn ang="0">
                  <a:pos x="298" y="457"/>
                </a:cxn>
                <a:cxn ang="0">
                  <a:pos x="258" y="416"/>
                </a:cxn>
                <a:cxn ang="0">
                  <a:pos x="221" y="375"/>
                </a:cxn>
                <a:cxn ang="0">
                  <a:pos x="187" y="334"/>
                </a:cxn>
                <a:cxn ang="0">
                  <a:pos x="156" y="295"/>
                </a:cxn>
                <a:cxn ang="0">
                  <a:pos x="128" y="256"/>
                </a:cxn>
                <a:cxn ang="0">
                  <a:pos x="104" y="220"/>
                </a:cxn>
                <a:cxn ang="0">
                  <a:pos x="80" y="185"/>
                </a:cxn>
                <a:cxn ang="0">
                  <a:pos x="62" y="153"/>
                </a:cxn>
                <a:cxn ang="0">
                  <a:pos x="45" y="125"/>
                </a:cxn>
                <a:cxn ang="0">
                  <a:pos x="31" y="99"/>
                </a:cxn>
                <a:cxn ang="0">
                  <a:pos x="5" y="46"/>
                </a:cxn>
                <a:cxn ang="0">
                  <a:pos x="1" y="39"/>
                </a:cxn>
                <a:cxn ang="0">
                  <a:pos x="0" y="35"/>
                </a:cxn>
                <a:cxn ang="0">
                  <a:pos x="98" y="0"/>
                </a:cxn>
              </a:cxnLst>
              <a:rect l="0" t="0" r="r" b="b"/>
              <a:pathLst>
                <a:path w="780" h="746">
                  <a:moveTo>
                    <a:pt x="98" y="0"/>
                  </a:moveTo>
                  <a:lnTo>
                    <a:pt x="138" y="58"/>
                  </a:lnTo>
                  <a:lnTo>
                    <a:pt x="180" y="109"/>
                  </a:lnTo>
                  <a:lnTo>
                    <a:pt x="224" y="157"/>
                  </a:lnTo>
                  <a:lnTo>
                    <a:pt x="270" y="200"/>
                  </a:lnTo>
                  <a:lnTo>
                    <a:pt x="317" y="237"/>
                  </a:lnTo>
                  <a:lnTo>
                    <a:pt x="365" y="272"/>
                  </a:lnTo>
                  <a:lnTo>
                    <a:pt x="413" y="301"/>
                  </a:lnTo>
                  <a:lnTo>
                    <a:pt x="460" y="328"/>
                  </a:lnTo>
                  <a:lnTo>
                    <a:pt x="507" y="350"/>
                  </a:lnTo>
                  <a:lnTo>
                    <a:pt x="551" y="370"/>
                  </a:lnTo>
                  <a:lnTo>
                    <a:pt x="592" y="386"/>
                  </a:lnTo>
                  <a:lnTo>
                    <a:pt x="632" y="399"/>
                  </a:lnTo>
                  <a:lnTo>
                    <a:pt x="667" y="411"/>
                  </a:lnTo>
                  <a:lnTo>
                    <a:pt x="699" y="419"/>
                  </a:lnTo>
                  <a:lnTo>
                    <a:pt x="727" y="426"/>
                  </a:lnTo>
                  <a:lnTo>
                    <a:pt x="776" y="436"/>
                  </a:lnTo>
                  <a:lnTo>
                    <a:pt x="780" y="436"/>
                  </a:lnTo>
                  <a:lnTo>
                    <a:pt x="738" y="746"/>
                  </a:lnTo>
                  <a:lnTo>
                    <a:pt x="671" y="717"/>
                  </a:lnTo>
                  <a:lnTo>
                    <a:pt x="608" y="686"/>
                  </a:lnTo>
                  <a:lnTo>
                    <a:pt x="547" y="652"/>
                  </a:lnTo>
                  <a:lnTo>
                    <a:pt x="491" y="616"/>
                  </a:lnTo>
                  <a:lnTo>
                    <a:pt x="437" y="578"/>
                  </a:lnTo>
                  <a:lnTo>
                    <a:pt x="388" y="538"/>
                  </a:lnTo>
                  <a:lnTo>
                    <a:pt x="341" y="499"/>
                  </a:lnTo>
                  <a:lnTo>
                    <a:pt x="298" y="457"/>
                  </a:lnTo>
                  <a:lnTo>
                    <a:pt x="258" y="416"/>
                  </a:lnTo>
                  <a:lnTo>
                    <a:pt x="221" y="375"/>
                  </a:lnTo>
                  <a:lnTo>
                    <a:pt x="187" y="334"/>
                  </a:lnTo>
                  <a:lnTo>
                    <a:pt x="156" y="295"/>
                  </a:lnTo>
                  <a:lnTo>
                    <a:pt x="128" y="256"/>
                  </a:lnTo>
                  <a:lnTo>
                    <a:pt x="104" y="220"/>
                  </a:lnTo>
                  <a:lnTo>
                    <a:pt x="80" y="185"/>
                  </a:lnTo>
                  <a:lnTo>
                    <a:pt x="62" y="153"/>
                  </a:lnTo>
                  <a:lnTo>
                    <a:pt x="45" y="125"/>
                  </a:lnTo>
                  <a:lnTo>
                    <a:pt x="31" y="99"/>
                  </a:lnTo>
                  <a:lnTo>
                    <a:pt x="5" y="46"/>
                  </a:lnTo>
                  <a:lnTo>
                    <a:pt x="1" y="39"/>
                  </a:lnTo>
                  <a:lnTo>
                    <a:pt x="0" y="35"/>
                  </a:lnTo>
                  <a:lnTo>
                    <a:pt x="98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>
                    <a:lumMod val="25000"/>
                    <a:shade val="30000"/>
                    <a:satMod val="115000"/>
                  </a:schemeClr>
                </a:gs>
                <a:gs pos="50000">
                  <a:schemeClr val="bg2">
                    <a:lumMod val="25000"/>
                    <a:shade val="67500"/>
                    <a:satMod val="115000"/>
                  </a:schemeClr>
                </a:gs>
                <a:gs pos="100000">
                  <a:schemeClr val="bg2">
                    <a:lumMod val="25000"/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1032" name="Freeform 8"/>
            <p:cNvSpPr>
              <a:spLocks/>
            </p:cNvSpPr>
            <p:nvPr/>
          </p:nvSpPr>
          <p:spPr bwMode="auto">
            <a:xfrm>
              <a:off x="3580467" y="3711501"/>
              <a:ext cx="1872762" cy="866549"/>
            </a:xfrm>
            <a:custGeom>
              <a:avLst/>
              <a:gdLst/>
              <a:ahLst/>
              <a:cxnLst>
                <a:cxn ang="0">
                  <a:pos x="646" y="1"/>
                </a:cxn>
                <a:cxn ang="0">
                  <a:pos x="735" y="10"/>
                </a:cxn>
                <a:cxn ang="0">
                  <a:pos x="820" y="27"/>
                </a:cxn>
                <a:cxn ang="0">
                  <a:pos x="899" y="49"/>
                </a:cxn>
                <a:cxn ang="0">
                  <a:pos x="972" y="74"/>
                </a:cxn>
                <a:cxn ang="0">
                  <a:pos x="1036" y="101"/>
                </a:cxn>
                <a:cxn ang="0">
                  <a:pos x="1090" y="126"/>
                </a:cxn>
                <a:cxn ang="0">
                  <a:pos x="1133" y="149"/>
                </a:cxn>
                <a:cxn ang="0">
                  <a:pos x="1162" y="166"/>
                </a:cxn>
                <a:cxn ang="0">
                  <a:pos x="1178" y="176"/>
                </a:cxn>
                <a:cxn ang="0">
                  <a:pos x="1136" y="238"/>
                </a:cxn>
                <a:cxn ang="0">
                  <a:pos x="1045" y="341"/>
                </a:cxn>
                <a:cxn ang="0">
                  <a:pos x="948" y="419"/>
                </a:cxn>
                <a:cxn ang="0">
                  <a:pos x="846" y="478"/>
                </a:cxn>
                <a:cxn ang="0">
                  <a:pos x="745" y="515"/>
                </a:cxn>
                <a:cxn ang="0">
                  <a:pos x="644" y="537"/>
                </a:cxn>
                <a:cxn ang="0">
                  <a:pos x="544" y="546"/>
                </a:cxn>
                <a:cxn ang="0">
                  <a:pos x="447" y="542"/>
                </a:cxn>
                <a:cxn ang="0">
                  <a:pos x="357" y="530"/>
                </a:cxn>
                <a:cxn ang="0">
                  <a:pos x="272" y="511"/>
                </a:cxn>
                <a:cxn ang="0">
                  <a:pos x="196" y="488"/>
                </a:cxn>
                <a:cxn ang="0">
                  <a:pos x="130" y="463"/>
                </a:cxn>
                <a:cxn ang="0">
                  <a:pos x="75" y="440"/>
                </a:cxn>
                <a:cxn ang="0">
                  <a:pos x="34" y="420"/>
                </a:cxn>
                <a:cxn ang="0">
                  <a:pos x="9" y="407"/>
                </a:cxn>
                <a:cxn ang="0">
                  <a:pos x="0" y="402"/>
                </a:cxn>
                <a:cxn ang="0">
                  <a:pos x="72" y="283"/>
                </a:cxn>
                <a:cxn ang="0">
                  <a:pos x="151" y="188"/>
                </a:cxn>
                <a:cxn ang="0">
                  <a:pos x="235" y="115"/>
                </a:cxn>
                <a:cxn ang="0">
                  <a:pos x="325" y="62"/>
                </a:cxn>
                <a:cxn ang="0">
                  <a:pos x="416" y="27"/>
                </a:cxn>
                <a:cxn ang="0">
                  <a:pos x="508" y="7"/>
                </a:cxn>
                <a:cxn ang="0">
                  <a:pos x="601" y="0"/>
                </a:cxn>
              </a:cxnLst>
              <a:rect l="0" t="0" r="r" b="b"/>
              <a:pathLst>
                <a:path w="1180" h="546">
                  <a:moveTo>
                    <a:pt x="601" y="0"/>
                  </a:moveTo>
                  <a:lnTo>
                    <a:pt x="646" y="1"/>
                  </a:lnTo>
                  <a:lnTo>
                    <a:pt x="691" y="5"/>
                  </a:lnTo>
                  <a:lnTo>
                    <a:pt x="735" y="10"/>
                  </a:lnTo>
                  <a:lnTo>
                    <a:pt x="778" y="17"/>
                  </a:lnTo>
                  <a:lnTo>
                    <a:pt x="820" y="27"/>
                  </a:lnTo>
                  <a:lnTo>
                    <a:pt x="860" y="37"/>
                  </a:lnTo>
                  <a:lnTo>
                    <a:pt x="899" y="49"/>
                  </a:lnTo>
                  <a:lnTo>
                    <a:pt x="937" y="61"/>
                  </a:lnTo>
                  <a:lnTo>
                    <a:pt x="972" y="74"/>
                  </a:lnTo>
                  <a:lnTo>
                    <a:pt x="1005" y="87"/>
                  </a:lnTo>
                  <a:lnTo>
                    <a:pt x="1036" y="101"/>
                  </a:lnTo>
                  <a:lnTo>
                    <a:pt x="1063" y="114"/>
                  </a:lnTo>
                  <a:lnTo>
                    <a:pt x="1090" y="126"/>
                  </a:lnTo>
                  <a:lnTo>
                    <a:pt x="1113" y="138"/>
                  </a:lnTo>
                  <a:lnTo>
                    <a:pt x="1133" y="149"/>
                  </a:lnTo>
                  <a:lnTo>
                    <a:pt x="1149" y="158"/>
                  </a:lnTo>
                  <a:lnTo>
                    <a:pt x="1162" y="166"/>
                  </a:lnTo>
                  <a:lnTo>
                    <a:pt x="1172" y="171"/>
                  </a:lnTo>
                  <a:lnTo>
                    <a:pt x="1178" y="176"/>
                  </a:lnTo>
                  <a:lnTo>
                    <a:pt x="1180" y="177"/>
                  </a:lnTo>
                  <a:lnTo>
                    <a:pt x="1136" y="238"/>
                  </a:lnTo>
                  <a:lnTo>
                    <a:pt x="1091" y="292"/>
                  </a:lnTo>
                  <a:lnTo>
                    <a:pt x="1045" y="341"/>
                  </a:lnTo>
                  <a:lnTo>
                    <a:pt x="996" y="383"/>
                  </a:lnTo>
                  <a:lnTo>
                    <a:pt x="948" y="419"/>
                  </a:lnTo>
                  <a:lnTo>
                    <a:pt x="897" y="451"/>
                  </a:lnTo>
                  <a:lnTo>
                    <a:pt x="846" y="478"/>
                  </a:lnTo>
                  <a:lnTo>
                    <a:pt x="796" y="499"/>
                  </a:lnTo>
                  <a:lnTo>
                    <a:pt x="745" y="515"/>
                  </a:lnTo>
                  <a:lnTo>
                    <a:pt x="695" y="529"/>
                  </a:lnTo>
                  <a:lnTo>
                    <a:pt x="644" y="537"/>
                  </a:lnTo>
                  <a:lnTo>
                    <a:pt x="593" y="543"/>
                  </a:lnTo>
                  <a:lnTo>
                    <a:pt x="544" y="546"/>
                  </a:lnTo>
                  <a:lnTo>
                    <a:pt x="495" y="545"/>
                  </a:lnTo>
                  <a:lnTo>
                    <a:pt x="447" y="542"/>
                  </a:lnTo>
                  <a:lnTo>
                    <a:pt x="401" y="537"/>
                  </a:lnTo>
                  <a:lnTo>
                    <a:pt x="357" y="530"/>
                  </a:lnTo>
                  <a:lnTo>
                    <a:pt x="313" y="521"/>
                  </a:lnTo>
                  <a:lnTo>
                    <a:pt x="272" y="511"/>
                  </a:lnTo>
                  <a:lnTo>
                    <a:pt x="232" y="500"/>
                  </a:lnTo>
                  <a:lnTo>
                    <a:pt x="196" y="488"/>
                  </a:lnTo>
                  <a:lnTo>
                    <a:pt x="161" y="476"/>
                  </a:lnTo>
                  <a:lnTo>
                    <a:pt x="130" y="463"/>
                  </a:lnTo>
                  <a:lnTo>
                    <a:pt x="101" y="451"/>
                  </a:lnTo>
                  <a:lnTo>
                    <a:pt x="75" y="440"/>
                  </a:lnTo>
                  <a:lnTo>
                    <a:pt x="53" y="429"/>
                  </a:lnTo>
                  <a:lnTo>
                    <a:pt x="34" y="420"/>
                  </a:lnTo>
                  <a:lnTo>
                    <a:pt x="20" y="413"/>
                  </a:lnTo>
                  <a:lnTo>
                    <a:pt x="9" y="407"/>
                  </a:lnTo>
                  <a:lnTo>
                    <a:pt x="2" y="403"/>
                  </a:lnTo>
                  <a:lnTo>
                    <a:pt x="0" y="402"/>
                  </a:lnTo>
                  <a:lnTo>
                    <a:pt x="35" y="339"/>
                  </a:lnTo>
                  <a:lnTo>
                    <a:pt x="72" y="283"/>
                  </a:lnTo>
                  <a:lnTo>
                    <a:pt x="111" y="233"/>
                  </a:lnTo>
                  <a:lnTo>
                    <a:pt x="151" y="188"/>
                  </a:lnTo>
                  <a:lnTo>
                    <a:pt x="193" y="149"/>
                  </a:lnTo>
                  <a:lnTo>
                    <a:pt x="235" y="115"/>
                  </a:lnTo>
                  <a:lnTo>
                    <a:pt x="279" y="86"/>
                  </a:lnTo>
                  <a:lnTo>
                    <a:pt x="325" y="62"/>
                  </a:lnTo>
                  <a:lnTo>
                    <a:pt x="370" y="42"/>
                  </a:lnTo>
                  <a:lnTo>
                    <a:pt x="416" y="27"/>
                  </a:lnTo>
                  <a:lnTo>
                    <a:pt x="462" y="16"/>
                  </a:lnTo>
                  <a:lnTo>
                    <a:pt x="508" y="7"/>
                  </a:lnTo>
                  <a:lnTo>
                    <a:pt x="555" y="2"/>
                  </a:lnTo>
                  <a:lnTo>
                    <a:pt x="601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lumMod val="50000"/>
                  </a:schemeClr>
                </a:gs>
                <a:gs pos="50000">
                  <a:schemeClr val="accent2">
                    <a:lumMod val="75000"/>
                  </a:schemeClr>
                </a:gs>
                <a:gs pos="100000">
                  <a:schemeClr val="accent2"/>
                </a:gs>
              </a:gsLst>
              <a:lin ang="16200000" scaled="1"/>
              <a:tileRect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1033" name="Freeform 9"/>
            <p:cNvSpPr>
              <a:spLocks/>
            </p:cNvSpPr>
            <p:nvPr/>
          </p:nvSpPr>
          <p:spPr bwMode="auto">
            <a:xfrm>
              <a:off x="3323359" y="2749727"/>
              <a:ext cx="1526777" cy="722125"/>
            </a:xfrm>
            <a:custGeom>
              <a:avLst/>
              <a:gdLst/>
              <a:ahLst/>
              <a:cxnLst>
                <a:cxn ang="0">
                  <a:pos x="435" y="0"/>
                </a:cxn>
                <a:cxn ang="0">
                  <a:pos x="480" y="4"/>
                </a:cxn>
                <a:cxn ang="0">
                  <a:pos x="524" y="10"/>
                </a:cxn>
                <a:cxn ang="0">
                  <a:pos x="566" y="20"/>
                </a:cxn>
                <a:cxn ang="0">
                  <a:pos x="606" y="34"/>
                </a:cxn>
                <a:cxn ang="0">
                  <a:pos x="643" y="49"/>
                </a:cxn>
                <a:cxn ang="0">
                  <a:pos x="679" y="67"/>
                </a:cxn>
                <a:cxn ang="0">
                  <a:pos x="712" y="85"/>
                </a:cxn>
                <a:cxn ang="0">
                  <a:pos x="744" y="106"/>
                </a:cxn>
                <a:cxn ang="0">
                  <a:pos x="774" y="128"/>
                </a:cxn>
                <a:cxn ang="0">
                  <a:pos x="802" y="151"/>
                </a:cxn>
                <a:cxn ang="0">
                  <a:pos x="827" y="174"/>
                </a:cxn>
                <a:cxn ang="0">
                  <a:pos x="850" y="196"/>
                </a:cxn>
                <a:cxn ang="0">
                  <a:pos x="871" y="218"/>
                </a:cxn>
                <a:cxn ang="0">
                  <a:pos x="890" y="240"/>
                </a:cxn>
                <a:cxn ang="0">
                  <a:pos x="907" y="260"/>
                </a:cxn>
                <a:cxn ang="0">
                  <a:pos x="922" y="278"/>
                </a:cxn>
                <a:cxn ang="0">
                  <a:pos x="934" y="296"/>
                </a:cxn>
                <a:cxn ang="0">
                  <a:pos x="944" y="310"/>
                </a:cxn>
                <a:cxn ang="0">
                  <a:pos x="952" y="323"/>
                </a:cxn>
                <a:cxn ang="0">
                  <a:pos x="958" y="331"/>
                </a:cxn>
                <a:cxn ang="0">
                  <a:pos x="961" y="337"/>
                </a:cxn>
                <a:cxn ang="0">
                  <a:pos x="962" y="339"/>
                </a:cxn>
                <a:cxn ang="0">
                  <a:pos x="896" y="372"/>
                </a:cxn>
                <a:cxn ang="0">
                  <a:pos x="833" y="399"/>
                </a:cxn>
                <a:cxn ang="0">
                  <a:pos x="772" y="420"/>
                </a:cxn>
                <a:cxn ang="0">
                  <a:pos x="713" y="435"/>
                </a:cxn>
                <a:cxn ang="0">
                  <a:pos x="657" y="446"/>
                </a:cxn>
                <a:cxn ang="0">
                  <a:pos x="603" y="453"/>
                </a:cxn>
                <a:cxn ang="0">
                  <a:pos x="552" y="455"/>
                </a:cxn>
                <a:cxn ang="0">
                  <a:pos x="502" y="454"/>
                </a:cxn>
                <a:cxn ang="0">
                  <a:pos x="456" y="448"/>
                </a:cxn>
                <a:cxn ang="0">
                  <a:pos x="411" y="441"/>
                </a:cxn>
                <a:cxn ang="0">
                  <a:pos x="369" y="430"/>
                </a:cxn>
                <a:cxn ang="0">
                  <a:pos x="328" y="416"/>
                </a:cxn>
                <a:cxn ang="0">
                  <a:pos x="291" y="400"/>
                </a:cxn>
                <a:cxn ang="0">
                  <a:pos x="255" y="383"/>
                </a:cxn>
                <a:cxn ang="0">
                  <a:pos x="222" y="365"/>
                </a:cxn>
                <a:cxn ang="0">
                  <a:pos x="192" y="345"/>
                </a:cxn>
                <a:cxn ang="0">
                  <a:pos x="163" y="324"/>
                </a:cxn>
                <a:cxn ang="0">
                  <a:pos x="138" y="303"/>
                </a:cxn>
                <a:cxn ang="0">
                  <a:pos x="113" y="282"/>
                </a:cxn>
                <a:cxn ang="0">
                  <a:pos x="91" y="262"/>
                </a:cxn>
                <a:cxn ang="0">
                  <a:pos x="73" y="242"/>
                </a:cxn>
                <a:cxn ang="0">
                  <a:pos x="55" y="223"/>
                </a:cxn>
                <a:cxn ang="0">
                  <a:pos x="41" y="206"/>
                </a:cxn>
                <a:cxn ang="0">
                  <a:pos x="29" y="190"/>
                </a:cxn>
                <a:cxn ang="0">
                  <a:pos x="18" y="176"/>
                </a:cxn>
                <a:cxn ang="0">
                  <a:pos x="10" y="165"/>
                </a:cxn>
                <a:cxn ang="0">
                  <a:pos x="4" y="156"/>
                </a:cxn>
                <a:cxn ang="0">
                  <a:pos x="1" y="152"/>
                </a:cxn>
                <a:cxn ang="0">
                  <a:pos x="0" y="149"/>
                </a:cxn>
                <a:cxn ang="0">
                  <a:pos x="61" y="111"/>
                </a:cxn>
                <a:cxn ang="0">
                  <a:pos x="120" y="78"/>
                </a:cxn>
                <a:cxn ang="0">
                  <a:pos x="177" y="52"/>
                </a:cxn>
                <a:cxn ang="0">
                  <a:pos x="232" y="31"/>
                </a:cxn>
                <a:cxn ang="0">
                  <a:pos x="286" y="17"/>
                </a:cxn>
                <a:cxn ang="0">
                  <a:pos x="337" y="7"/>
                </a:cxn>
                <a:cxn ang="0">
                  <a:pos x="386" y="2"/>
                </a:cxn>
                <a:cxn ang="0">
                  <a:pos x="435" y="0"/>
                </a:cxn>
              </a:cxnLst>
              <a:rect l="0" t="0" r="r" b="b"/>
              <a:pathLst>
                <a:path w="962" h="455">
                  <a:moveTo>
                    <a:pt x="435" y="0"/>
                  </a:moveTo>
                  <a:lnTo>
                    <a:pt x="480" y="4"/>
                  </a:lnTo>
                  <a:lnTo>
                    <a:pt x="524" y="10"/>
                  </a:lnTo>
                  <a:lnTo>
                    <a:pt x="566" y="20"/>
                  </a:lnTo>
                  <a:lnTo>
                    <a:pt x="606" y="34"/>
                  </a:lnTo>
                  <a:lnTo>
                    <a:pt x="643" y="49"/>
                  </a:lnTo>
                  <a:lnTo>
                    <a:pt x="679" y="67"/>
                  </a:lnTo>
                  <a:lnTo>
                    <a:pt x="712" y="85"/>
                  </a:lnTo>
                  <a:lnTo>
                    <a:pt x="744" y="106"/>
                  </a:lnTo>
                  <a:lnTo>
                    <a:pt x="774" y="128"/>
                  </a:lnTo>
                  <a:lnTo>
                    <a:pt x="802" y="151"/>
                  </a:lnTo>
                  <a:lnTo>
                    <a:pt x="827" y="174"/>
                  </a:lnTo>
                  <a:lnTo>
                    <a:pt x="850" y="196"/>
                  </a:lnTo>
                  <a:lnTo>
                    <a:pt x="871" y="218"/>
                  </a:lnTo>
                  <a:lnTo>
                    <a:pt x="890" y="240"/>
                  </a:lnTo>
                  <a:lnTo>
                    <a:pt x="907" y="260"/>
                  </a:lnTo>
                  <a:lnTo>
                    <a:pt x="922" y="278"/>
                  </a:lnTo>
                  <a:lnTo>
                    <a:pt x="934" y="296"/>
                  </a:lnTo>
                  <a:lnTo>
                    <a:pt x="944" y="310"/>
                  </a:lnTo>
                  <a:lnTo>
                    <a:pt x="952" y="323"/>
                  </a:lnTo>
                  <a:lnTo>
                    <a:pt x="958" y="331"/>
                  </a:lnTo>
                  <a:lnTo>
                    <a:pt x="961" y="337"/>
                  </a:lnTo>
                  <a:lnTo>
                    <a:pt x="962" y="339"/>
                  </a:lnTo>
                  <a:lnTo>
                    <a:pt x="896" y="372"/>
                  </a:lnTo>
                  <a:lnTo>
                    <a:pt x="833" y="399"/>
                  </a:lnTo>
                  <a:lnTo>
                    <a:pt x="772" y="420"/>
                  </a:lnTo>
                  <a:lnTo>
                    <a:pt x="713" y="435"/>
                  </a:lnTo>
                  <a:lnTo>
                    <a:pt x="657" y="446"/>
                  </a:lnTo>
                  <a:lnTo>
                    <a:pt x="603" y="453"/>
                  </a:lnTo>
                  <a:lnTo>
                    <a:pt x="552" y="455"/>
                  </a:lnTo>
                  <a:lnTo>
                    <a:pt x="502" y="454"/>
                  </a:lnTo>
                  <a:lnTo>
                    <a:pt x="456" y="448"/>
                  </a:lnTo>
                  <a:lnTo>
                    <a:pt x="411" y="441"/>
                  </a:lnTo>
                  <a:lnTo>
                    <a:pt x="369" y="430"/>
                  </a:lnTo>
                  <a:lnTo>
                    <a:pt x="328" y="416"/>
                  </a:lnTo>
                  <a:lnTo>
                    <a:pt x="291" y="400"/>
                  </a:lnTo>
                  <a:lnTo>
                    <a:pt x="255" y="383"/>
                  </a:lnTo>
                  <a:lnTo>
                    <a:pt x="222" y="365"/>
                  </a:lnTo>
                  <a:lnTo>
                    <a:pt x="192" y="345"/>
                  </a:lnTo>
                  <a:lnTo>
                    <a:pt x="163" y="324"/>
                  </a:lnTo>
                  <a:lnTo>
                    <a:pt x="138" y="303"/>
                  </a:lnTo>
                  <a:lnTo>
                    <a:pt x="113" y="282"/>
                  </a:lnTo>
                  <a:lnTo>
                    <a:pt x="91" y="262"/>
                  </a:lnTo>
                  <a:lnTo>
                    <a:pt x="73" y="242"/>
                  </a:lnTo>
                  <a:lnTo>
                    <a:pt x="55" y="223"/>
                  </a:lnTo>
                  <a:lnTo>
                    <a:pt x="41" y="206"/>
                  </a:lnTo>
                  <a:lnTo>
                    <a:pt x="29" y="190"/>
                  </a:lnTo>
                  <a:lnTo>
                    <a:pt x="18" y="176"/>
                  </a:lnTo>
                  <a:lnTo>
                    <a:pt x="10" y="165"/>
                  </a:lnTo>
                  <a:lnTo>
                    <a:pt x="4" y="156"/>
                  </a:lnTo>
                  <a:lnTo>
                    <a:pt x="1" y="152"/>
                  </a:lnTo>
                  <a:lnTo>
                    <a:pt x="0" y="149"/>
                  </a:lnTo>
                  <a:lnTo>
                    <a:pt x="61" y="111"/>
                  </a:lnTo>
                  <a:lnTo>
                    <a:pt x="120" y="78"/>
                  </a:lnTo>
                  <a:lnTo>
                    <a:pt x="177" y="52"/>
                  </a:lnTo>
                  <a:lnTo>
                    <a:pt x="232" y="31"/>
                  </a:lnTo>
                  <a:lnTo>
                    <a:pt x="286" y="17"/>
                  </a:lnTo>
                  <a:lnTo>
                    <a:pt x="337" y="7"/>
                  </a:lnTo>
                  <a:lnTo>
                    <a:pt x="386" y="2"/>
                  </a:lnTo>
                  <a:lnTo>
                    <a:pt x="435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lumMod val="50000"/>
                  </a:schemeClr>
                </a:gs>
                <a:gs pos="50000">
                  <a:schemeClr val="accent2">
                    <a:lumMod val="75000"/>
                  </a:schemeClr>
                </a:gs>
                <a:gs pos="100000">
                  <a:schemeClr val="accent2"/>
                </a:gs>
              </a:gsLst>
              <a:lin ang="16200000" scaled="1"/>
              <a:tileRect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1034" name="Freeform 10"/>
            <p:cNvSpPr>
              <a:spLocks/>
            </p:cNvSpPr>
            <p:nvPr/>
          </p:nvSpPr>
          <p:spPr bwMode="auto">
            <a:xfrm>
              <a:off x="3713782" y="2043473"/>
              <a:ext cx="714189" cy="549132"/>
            </a:xfrm>
            <a:custGeom>
              <a:avLst/>
              <a:gdLst/>
              <a:ahLst/>
              <a:cxnLst>
                <a:cxn ang="0">
                  <a:pos x="46" y="0"/>
                </a:cxn>
                <a:cxn ang="0">
                  <a:pos x="64" y="1"/>
                </a:cxn>
                <a:cxn ang="0">
                  <a:pos x="85" y="2"/>
                </a:cxn>
                <a:cxn ang="0">
                  <a:pos x="109" y="4"/>
                </a:cxn>
                <a:cxn ang="0">
                  <a:pos x="133" y="8"/>
                </a:cxn>
                <a:cxn ang="0">
                  <a:pos x="158" y="13"/>
                </a:cxn>
                <a:cxn ang="0">
                  <a:pos x="184" y="20"/>
                </a:cxn>
                <a:cxn ang="0">
                  <a:pos x="212" y="30"/>
                </a:cxn>
                <a:cxn ang="0">
                  <a:pos x="240" y="41"/>
                </a:cxn>
                <a:cxn ang="0">
                  <a:pos x="266" y="55"/>
                </a:cxn>
                <a:cxn ang="0">
                  <a:pos x="293" y="72"/>
                </a:cxn>
                <a:cxn ang="0">
                  <a:pos x="319" y="91"/>
                </a:cxn>
                <a:cxn ang="0">
                  <a:pos x="344" y="116"/>
                </a:cxn>
                <a:cxn ang="0">
                  <a:pos x="367" y="142"/>
                </a:cxn>
                <a:cxn ang="0">
                  <a:pos x="388" y="173"/>
                </a:cxn>
                <a:cxn ang="0">
                  <a:pos x="408" y="208"/>
                </a:cxn>
                <a:cxn ang="0">
                  <a:pos x="424" y="248"/>
                </a:cxn>
                <a:cxn ang="0">
                  <a:pos x="439" y="292"/>
                </a:cxn>
                <a:cxn ang="0">
                  <a:pos x="450" y="341"/>
                </a:cxn>
                <a:cxn ang="0">
                  <a:pos x="448" y="341"/>
                </a:cxn>
                <a:cxn ang="0">
                  <a:pos x="442" y="342"/>
                </a:cxn>
                <a:cxn ang="0">
                  <a:pos x="433" y="343"/>
                </a:cxn>
                <a:cxn ang="0">
                  <a:pos x="421" y="344"/>
                </a:cxn>
                <a:cxn ang="0">
                  <a:pos x="406" y="345"/>
                </a:cxn>
                <a:cxn ang="0">
                  <a:pos x="388" y="346"/>
                </a:cxn>
                <a:cxn ang="0">
                  <a:pos x="346" y="346"/>
                </a:cxn>
                <a:cxn ang="0">
                  <a:pos x="323" y="345"/>
                </a:cxn>
                <a:cxn ang="0">
                  <a:pos x="299" y="343"/>
                </a:cxn>
                <a:cxn ang="0">
                  <a:pos x="274" y="340"/>
                </a:cxn>
                <a:cxn ang="0">
                  <a:pos x="248" y="334"/>
                </a:cxn>
                <a:cxn ang="0">
                  <a:pos x="222" y="327"/>
                </a:cxn>
                <a:cxn ang="0">
                  <a:pos x="197" y="319"/>
                </a:cxn>
                <a:cxn ang="0">
                  <a:pos x="170" y="309"/>
                </a:cxn>
                <a:cxn ang="0">
                  <a:pos x="145" y="295"/>
                </a:cxn>
                <a:cxn ang="0">
                  <a:pos x="121" y="281"/>
                </a:cxn>
                <a:cxn ang="0">
                  <a:pos x="99" y="262"/>
                </a:cxn>
                <a:cxn ang="0">
                  <a:pos x="77" y="243"/>
                </a:cxn>
                <a:cxn ang="0">
                  <a:pos x="58" y="218"/>
                </a:cxn>
                <a:cxn ang="0">
                  <a:pos x="40" y="192"/>
                </a:cxn>
                <a:cxn ang="0">
                  <a:pos x="26" y="162"/>
                </a:cxn>
                <a:cxn ang="0">
                  <a:pos x="14" y="128"/>
                </a:cxn>
                <a:cxn ang="0">
                  <a:pos x="6" y="90"/>
                </a:cxn>
                <a:cxn ang="0">
                  <a:pos x="1" y="48"/>
                </a:cxn>
                <a:cxn ang="0">
                  <a:pos x="0" y="3"/>
                </a:cxn>
                <a:cxn ang="0">
                  <a:pos x="2" y="3"/>
                </a:cxn>
                <a:cxn ang="0">
                  <a:pos x="7" y="2"/>
                </a:cxn>
                <a:cxn ang="0">
                  <a:pos x="17" y="1"/>
                </a:cxn>
                <a:cxn ang="0">
                  <a:pos x="30" y="1"/>
                </a:cxn>
                <a:cxn ang="0">
                  <a:pos x="46" y="0"/>
                </a:cxn>
              </a:cxnLst>
              <a:rect l="0" t="0" r="r" b="b"/>
              <a:pathLst>
                <a:path w="450" h="346">
                  <a:moveTo>
                    <a:pt x="46" y="0"/>
                  </a:moveTo>
                  <a:lnTo>
                    <a:pt x="64" y="1"/>
                  </a:lnTo>
                  <a:lnTo>
                    <a:pt x="85" y="2"/>
                  </a:lnTo>
                  <a:lnTo>
                    <a:pt x="109" y="4"/>
                  </a:lnTo>
                  <a:lnTo>
                    <a:pt x="133" y="8"/>
                  </a:lnTo>
                  <a:lnTo>
                    <a:pt x="158" y="13"/>
                  </a:lnTo>
                  <a:lnTo>
                    <a:pt x="184" y="20"/>
                  </a:lnTo>
                  <a:lnTo>
                    <a:pt x="212" y="30"/>
                  </a:lnTo>
                  <a:lnTo>
                    <a:pt x="240" y="41"/>
                  </a:lnTo>
                  <a:lnTo>
                    <a:pt x="266" y="55"/>
                  </a:lnTo>
                  <a:lnTo>
                    <a:pt x="293" y="72"/>
                  </a:lnTo>
                  <a:lnTo>
                    <a:pt x="319" y="91"/>
                  </a:lnTo>
                  <a:lnTo>
                    <a:pt x="344" y="116"/>
                  </a:lnTo>
                  <a:lnTo>
                    <a:pt x="367" y="142"/>
                  </a:lnTo>
                  <a:lnTo>
                    <a:pt x="388" y="173"/>
                  </a:lnTo>
                  <a:lnTo>
                    <a:pt x="408" y="208"/>
                  </a:lnTo>
                  <a:lnTo>
                    <a:pt x="424" y="248"/>
                  </a:lnTo>
                  <a:lnTo>
                    <a:pt x="439" y="292"/>
                  </a:lnTo>
                  <a:lnTo>
                    <a:pt x="450" y="341"/>
                  </a:lnTo>
                  <a:lnTo>
                    <a:pt x="448" y="341"/>
                  </a:lnTo>
                  <a:lnTo>
                    <a:pt x="442" y="342"/>
                  </a:lnTo>
                  <a:lnTo>
                    <a:pt x="433" y="343"/>
                  </a:lnTo>
                  <a:lnTo>
                    <a:pt x="421" y="344"/>
                  </a:lnTo>
                  <a:lnTo>
                    <a:pt x="406" y="345"/>
                  </a:lnTo>
                  <a:lnTo>
                    <a:pt x="388" y="346"/>
                  </a:lnTo>
                  <a:lnTo>
                    <a:pt x="346" y="346"/>
                  </a:lnTo>
                  <a:lnTo>
                    <a:pt x="323" y="345"/>
                  </a:lnTo>
                  <a:lnTo>
                    <a:pt x="299" y="343"/>
                  </a:lnTo>
                  <a:lnTo>
                    <a:pt x="274" y="340"/>
                  </a:lnTo>
                  <a:lnTo>
                    <a:pt x="248" y="334"/>
                  </a:lnTo>
                  <a:lnTo>
                    <a:pt x="222" y="327"/>
                  </a:lnTo>
                  <a:lnTo>
                    <a:pt x="197" y="319"/>
                  </a:lnTo>
                  <a:lnTo>
                    <a:pt x="170" y="309"/>
                  </a:lnTo>
                  <a:lnTo>
                    <a:pt x="145" y="295"/>
                  </a:lnTo>
                  <a:lnTo>
                    <a:pt x="121" y="281"/>
                  </a:lnTo>
                  <a:lnTo>
                    <a:pt x="99" y="262"/>
                  </a:lnTo>
                  <a:lnTo>
                    <a:pt x="77" y="243"/>
                  </a:lnTo>
                  <a:lnTo>
                    <a:pt x="58" y="218"/>
                  </a:lnTo>
                  <a:lnTo>
                    <a:pt x="40" y="192"/>
                  </a:lnTo>
                  <a:lnTo>
                    <a:pt x="26" y="162"/>
                  </a:lnTo>
                  <a:lnTo>
                    <a:pt x="14" y="128"/>
                  </a:lnTo>
                  <a:lnTo>
                    <a:pt x="6" y="90"/>
                  </a:lnTo>
                  <a:lnTo>
                    <a:pt x="1" y="48"/>
                  </a:lnTo>
                  <a:lnTo>
                    <a:pt x="0" y="3"/>
                  </a:lnTo>
                  <a:lnTo>
                    <a:pt x="2" y="3"/>
                  </a:lnTo>
                  <a:lnTo>
                    <a:pt x="7" y="2"/>
                  </a:lnTo>
                  <a:lnTo>
                    <a:pt x="17" y="1"/>
                  </a:lnTo>
                  <a:lnTo>
                    <a:pt x="30" y="1"/>
                  </a:lnTo>
                  <a:lnTo>
                    <a:pt x="4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lumMod val="50000"/>
                  </a:schemeClr>
                </a:gs>
                <a:gs pos="50000">
                  <a:schemeClr val="accent2">
                    <a:lumMod val="75000"/>
                  </a:schemeClr>
                </a:gs>
                <a:gs pos="100000">
                  <a:schemeClr val="accent2"/>
                </a:gs>
              </a:gsLst>
              <a:lin ang="16200000" scaled="1"/>
              <a:tileRect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1035" name="Freeform 11"/>
            <p:cNvSpPr>
              <a:spLocks/>
            </p:cNvSpPr>
            <p:nvPr/>
          </p:nvSpPr>
          <p:spPr bwMode="auto">
            <a:xfrm>
              <a:off x="4418449" y="1143595"/>
              <a:ext cx="1442662" cy="1631525"/>
            </a:xfrm>
            <a:custGeom>
              <a:avLst/>
              <a:gdLst/>
              <a:ahLst/>
              <a:cxnLst>
                <a:cxn ang="0">
                  <a:pos x="42" y="0"/>
                </a:cxn>
                <a:cxn ang="0">
                  <a:pos x="76" y="2"/>
                </a:cxn>
                <a:cxn ang="0">
                  <a:pos x="121" y="6"/>
                </a:cxn>
                <a:cxn ang="0">
                  <a:pos x="175" y="13"/>
                </a:cxn>
                <a:cxn ang="0">
                  <a:pos x="270" y="32"/>
                </a:cxn>
                <a:cxn ang="0">
                  <a:pos x="339" y="51"/>
                </a:cxn>
                <a:cxn ang="0">
                  <a:pos x="411" y="76"/>
                </a:cxn>
                <a:cxn ang="0">
                  <a:pos x="485" y="109"/>
                </a:cxn>
                <a:cxn ang="0">
                  <a:pos x="556" y="149"/>
                </a:cxn>
                <a:cxn ang="0">
                  <a:pos x="627" y="198"/>
                </a:cxn>
                <a:cxn ang="0">
                  <a:pos x="693" y="258"/>
                </a:cxn>
                <a:cxn ang="0">
                  <a:pos x="753" y="329"/>
                </a:cxn>
                <a:cxn ang="0">
                  <a:pos x="806" y="411"/>
                </a:cxn>
                <a:cxn ang="0">
                  <a:pos x="850" y="505"/>
                </a:cxn>
                <a:cxn ang="0">
                  <a:pos x="883" y="613"/>
                </a:cxn>
                <a:cxn ang="0">
                  <a:pos x="903" y="736"/>
                </a:cxn>
                <a:cxn ang="0">
                  <a:pos x="909" y="873"/>
                </a:cxn>
                <a:cxn ang="0">
                  <a:pos x="898" y="1028"/>
                </a:cxn>
                <a:cxn ang="0">
                  <a:pos x="890" y="1027"/>
                </a:cxn>
                <a:cxn ang="0">
                  <a:pos x="867" y="1025"/>
                </a:cxn>
                <a:cxn ang="0">
                  <a:pos x="830" y="1019"/>
                </a:cxn>
                <a:cxn ang="0">
                  <a:pos x="782" y="1011"/>
                </a:cxn>
                <a:cxn ang="0">
                  <a:pos x="726" y="998"/>
                </a:cxn>
                <a:cxn ang="0">
                  <a:pos x="661" y="982"/>
                </a:cxn>
                <a:cxn ang="0">
                  <a:pos x="592" y="958"/>
                </a:cxn>
                <a:cxn ang="0">
                  <a:pos x="518" y="930"/>
                </a:cxn>
                <a:cxn ang="0">
                  <a:pos x="443" y="893"/>
                </a:cxn>
                <a:cxn ang="0">
                  <a:pos x="368" y="850"/>
                </a:cxn>
                <a:cxn ang="0">
                  <a:pos x="294" y="798"/>
                </a:cxn>
                <a:cxn ang="0">
                  <a:pos x="226" y="738"/>
                </a:cxn>
                <a:cxn ang="0">
                  <a:pos x="162" y="667"/>
                </a:cxn>
                <a:cxn ang="0">
                  <a:pos x="107" y="587"/>
                </a:cxn>
                <a:cxn ang="0">
                  <a:pos x="61" y="494"/>
                </a:cxn>
                <a:cxn ang="0">
                  <a:pos x="27" y="390"/>
                </a:cxn>
                <a:cxn ang="0">
                  <a:pos x="6" y="273"/>
                </a:cxn>
                <a:cxn ang="0">
                  <a:pos x="0" y="143"/>
                </a:cxn>
                <a:cxn ang="0">
                  <a:pos x="12" y="0"/>
                </a:cxn>
              </a:cxnLst>
              <a:rect l="0" t="0" r="r" b="b"/>
              <a:pathLst>
                <a:path w="909" h="1028">
                  <a:moveTo>
                    <a:pt x="12" y="0"/>
                  </a:moveTo>
                  <a:lnTo>
                    <a:pt x="42" y="0"/>
                  </a:lnTo>
                  <a:lnTo>
                    <a:pt x="58" y="1"/>
                  </a:lnTo>
                  <a:lnTo>
                    <a:pt x="76" y="2"/>
                  </a:lnTo>
                  <a:lnTo>
                    <a:pt x="98" y="3"/>
                  </a:lnTo>
                  <a:lnTo>
                    <a:pt x="121" y="6"/>
                  </a:lnTo>
                  <a:lnTo>
                    <a:pt x="148" y="9"/>
                  </a:lnTo>
                  <a:lnTo>
                    <a:pt x="175" y="13"/>
                  </a:lnTo>
                  <a:lnTo>
                    <a:pt x="237" y="24"/>
                  </a:lnTo>
                  <a:lnTo>
                    <a:pt x="270" y="32"/>
                  </a:lnTo>
                  <a:lnTo>
                    <a:pt x="304" y="41"/>
                  </a:lnTo>
                  <a:lnTo>
                    <a:pt x="339" y="51"/>
                  </a:lnTo>
                  <a:lnTo>
                    <a:pt x="375" y="63"/>
                  </a:lnTo>
                  <a:lnTo>
                    <a:pt x="411" y="76"/>
                  </a:lnTo>
                  <a:lnTo>
                    <a:pt x="447" y="91"/>
                  </a:lnTo>
                  <a:lnTo>
                    <a:pt x="485" y="109"/>
                  </a:lnTo>
                  <a:lnTo>
                    <a:pt x="521" y="128"/>
                  </a:lnTo>
                  <a:lnTo>
                    <a:pt x="556" y="149"/>
                  </a:lnTo>
                  <a:lnTo>
                    <a:pt x="593" y="173"/>
                  </a:lnTo>
                  <a:lnTo>
                    <a:pt x="627" y="198"/>
                  </a:lnTo>
                  <a:lnTo>
                    <a:pt x="661" y="227"/>
                  </a:lnTo>
                  <a:lnTo>
                    <a:pt x="693" y="258"/>
                  </a:lnTo>
                  <a:lnTo>
                    <a:pt x="725" y="292"/>
                  </a:lnTo>
                  <a:lnTo>
                    <a:pt x="753" y="329"/>
                  </a:lnTo>
                  <a:lnTo>
                    <a:pt x="781" y="368"/>
                  </a:lnTo>
                  <a:lnTo>
                    <a:pt x="806" y="411"/>
                  </a:lnTo>
                  <a:lnTo>
                    <a:pt x="829" y="457"/>
                  </a:lnTo>
                  <a:lnTo>
                    <a:pt x="850" y="505"/>
                  </a:lnTo>
                  <a:lnTo>
                    <a:pt x="868" y="558"/>
                  </a:lnTo>
                  <a:lnTo>
                    <a:pt x="883" y="613"/>
                  </a:lnTo>
                  <a:lnTo>
                    <a:pt x="894" y="673"/>
                  </a:lnTo>
                  <a:lnTo>
                    <a:pt x="903" y="736"/>
                  </a:lnTo>
                  <a:lnTo>
                    <a:pt x="908" y="803"/>
                  </a:lnTo>
                  <a:lnTo>
                    <a:pt x="909" y="873"/>
                  </a:lnTo>
                  <a:lnTo>
                    <a:pt x="905" y="949"/>
                  </a:lnTo>
                  <a:lnTo>
                    <a:pt x="898" y="1028"/>
                  </a:lnTo>
                  <a:lnTo>
                    <a:pt x="895" y="1028"/>
                  </a:lnTo>
                  <a:lnTo>
                    <a:pt x="890" y="1027"/>
                  </a:lnTo>
                  <a:lnTo>
                    <a:pt x="880" y="1026"/>
                  </a:lnTo>
                  <a:lnTo>
                    <a:pt x="867" y="1025"/>
                  </a:lnTo>
                  <a:lnTo>
                    <a:pt x="849" y="1022"/>
                  </a:lnTo>
                  <a:lnTo>
                    <a:pt x="830" y="1019"/>
                  </a:lnTo>
                  <a:lnTo>
                    <a:pt x="807" y="1016"/>
                  </a:lnTo>
                  <a:lnTo>
                    <a:pt x="782" y="1011"/>
                  </a:lnTo>
                  <a:lnTo>
                    <a:pt x="756" y="1005"/>
                  </a:lnTo>
                  <a:lnTo>
                    <a:pt x="726" y="998"/>
                  </a:lnTo>
                  <a:lnTo>
                    <a:pt x="694" y="990"/>
                  </a:lnTo>
                  <a:lnTo>
                    <a:pt x="661" y="982"/>
                  </a:lnTo>
                  <a:lnTo>
                    <a:pt x="627" y="971"/>
                  </a:lnTo>
                  <a:lnTo>
                    <a:pt x="592" y="958"/>
                  </a:lnTo>
                  <a:lnTo>
                    <a:pt x="555" y="945"/>
                  </a:lnTo>
                  <a:lnTo>
                    <a:pt x="518" y="930"/>
                  </a:lnTo>
                  <a:lnTo>
                    <a:pt x="480" y="912"/>
                  </a:lnTo>
                  <a:lnTo>
                    <a:pt x="443" y="893"/>
                  </a:lnTo>
                  <a:lnTo>
                    <a:pt x="405" y="872"/>
                  </a:lnTo>
                  <a:lnTo>
                    <a:pt x="368" y="850"/>
                  </a:lnTo>
                  <a:lnTo>
                    <a:pt x="331" y="825"/>
                  </a:lnTo>
                  <a:lnTo>
                    <a:pt x="294" y="798"/>
                  </a:lnTo>
                  <a:lnTo>
                    <a:pt x="259" y="770"/>
                  </a:lnTo>
                  <a:lnTo>
                    <a:pt x="226" y="738"/>
                  </a:lnTo>
                  <a:lnTo>
                    <a:pt x="193" y="704"/>
                  </a:lnTo>
                  <a:lnTo>
                    <a:pt x="162" y="667"/>
                  </a:lnTo>
                  <a:lnTo>
                    <a:pt x="134" y="629"/>
                  </a:lnTo>
                  <a:lnTo>
                    <a:pt x="107" y="587"/>
                  </a:lnTo>
                  <a:lnTo>
                    <a:pt x="83" y="541"/>
                  </a:lnTo>
                  <a:lnTo>
                    <a:pt x="61" y="494"/>
                  </a:lnTo>
                  <a:lnTo>
                    <a:pt x="42" y="443"/>
                  </a:lnTo>
                  <a:lnTo>
                    <a:pt x="27" y="390"/>
                  </a:lnTo>
                  <a:lnTo>
                    <a:pt x="15" y="334"/>
                  </a:lnTo>
                  <a:lnTo>
                    <a:pt x="6" y="273"/>
                  </a:lnTo>
                  <a:lnTo>
                    <a:pt x="1" y="210"/>
                  </a:lnTo>
                  <a:lnTo>
                    <a:pt x="0" y="143"/>
                  </a:lnTo>
                  <a:lnTo>
                    <a:pt x="5" y="74"/>
                  </a:lnTo>
                  <a:lnTo>
                    <a:pt x="12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lumMod val="50000"/>
                  </a:schemeClr>
                </a:gs>
                <a:gs pos="50000">
                  <a:schemeClr val="accent2">
                    <a:lumMod val="75000"/>
                  </a:schemeClr>
                </a:gs>
                <a:gs pos="100000">
                  <a:schemeClr val="accent2"/>
                </a:gs>
              </a:gsLst>
              <a:lin ang="16200000" scaled="1"/>
              <a:tileRect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1036" name="Freeform 12"/>
            <p:cNvSpPr>
              <a:spLocks/>
            </p:cNvSpPr>
            <p:nvPr/>
          </p:nvSpPr>
          <p:spPr bwMode="auto">
            <a:xfrm>
              <a:off x="5991252" y="1388006"/>
              <a:ext cx="577699" cy="1063348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62" y="1"/>
                </a:cxn>
                <a:cxn ang="0">
                  <a:pos x="166" y="5"/>
                </a:cxn>
                <a:cxn ang="0">
                  <a:pos x="174" y="10"/>
                </a:cxn>
                <a:cxn ang="0">
                  <a:pos x="185" y="18"/>
                </a:cxn>
                <a:cxn ang="0">
                  <a:pos x="197" y="27"/>
                </a:cxn>
                <a:cxn ang="0">
                  <a:pos x="212" y="39"/>
                </a:cxn>
                <a:cxn ang="0">
                  <a:pos x="227" y="52"/>
                </a:cxn>
                <a:cxn ang="0">
                  <a:pos x="244" y="69"/>
                </a:cxn>
                <a:cxn ang="0">
                  <a:pos x="260" y="86"/>
                </a:cxn>
                <a:cxn ang="0">
                  <a:pos x="277" y="106"/>
                </a:cxn>
                <a:cxn ang="0">
                  <a:pos x="293" y="127"/>
                </a:cxn>
                <a:cxn ang="0">
                  <a:pos x="308" y="151"/>
                </a:cxn>
                <a:cxn ang="0">
                  <a:pos x="323" y="177"/>
                </a:cxn>
                <a:cxn ang="0">
                  <a:pos x="336" y="204"/>
                </a:cxn>
                <a:cxn ang="0">
                  <a:pos x="347" y="233"/>
                </a:cxn>
                <a:cxn ang="0">
                  <a:pos x="356" y="264"/>
                </a:cxn>
                <a:cxn ang="0">
                  <a:pos x="361" y="297"/>
                </a:cxn>
                <a:cxn ang="0">
                  <a:pos x="364" y="332"/>
                </a:cxn>
                <a:cxn ang="0">
                  <a:pos x="362" y="368"/>
                </a:cxn>
                <a:cxn ang="0">
                  <a:pos x="358" y="406"/>
                </a:cxn>
                <a:cxn ang="0">
                  <a:pos x="349" y="446"/>
                </a:cxn>
                <a:cxn ang="0">
                  <a:pos x="335" y="488"/>
                </a:cxn>
                <a:cxn ang="0">
                  <a:pos x="315" y="531"/>
                </a:cxn>
                <a:cxn ang="0">
                  <a:pos x="291" y="575"/>
                </a:cxn>
                <a:cxn ang="0">
                  <a:pos x="260" y="622"/>
                </a:cxn>
                <a:cxn ang="0">
                  <a:pos x="223" y="670"/>
                </a:cxn>
                <a:cxn ang="0">
                  <a:pos x="216" y="667"/>
                </a:cxn>
                <a:cxn ang="0">
                  <a:pos x="208" y="662"/>
                </a:cxn>
                <a:cxn ang="0">
                  <a:pos x="198" y="657"/>
                </a:cxn>
                <a:cxn ang="0">
                  <a:pos x="186" y="649"/>
                </a:cxn>
                <a:cxn ang="0">
                  <a:pos x="173" y="640"/>
                </a:cxn>
                <a:cxn ang="0">
                  <a:pos x="158" y="630"/>
                </a:cxn>
                <a:cxn ang="0">
                  <a:pos x="141" y="617"/>
                </a:cxn>
                <a:cxn ang="0">
                  <a:pos x="125" y="603"/>
                </a:cxn>
                <a:cxn ang="0">
                  <a:pos x="107" y="587"/>
                </a:cxn>
                <a:cxn ang="0">
                  <a:pos x="90" y="569"/>
                </a:cxn>
                <a:cxn ang="0">
                  <a:pos x="74" y="551"/>
                </a:cxn>
                <a:cxn ang="0">
                  <a:pos x="59" y="530"/>
                </a:cxn>
                <a:cxn ang="0">
                  <a:pos x="43" y="507"/>
                </a:cxn>
                <a:cxn ang="0">
                  <a:pos x="30" y="482"/>
                </a:cxn>
                <a:cxn ang="0">
                  <a:pos x="19" y="456"/>
                </a:cxn>
                <a:cxn ang="0">
                  <a:pos x="10" y="428"/>
                </a:cxn>
                <a:cxn ang="0">
                  <a:pos x="4" y="398"/>
                </a:cxn>
                <a:cxn ang="0">
                  <a:pos x="0" y="366"/>
                </a:cxn>
                <a:cxn ang="0">
                  <a:pos x="0" y="333"/>
                </a:cxn>
                <a:cxn ang="0">
                  <a:pos x="4" y="298"/>
                </a:cxn>
                <a:cxn ang="0">
                  <a:pos x="11" y="261"/>
                </a:cxn>
                <a:cxn ang="0">
                  <a:pos x="22" y="222"/>
                </a:cxn>
                <a:cxn ang="0">
                  <a:pos x="39" y="181"/>
                </a:cxn>
                <a:cxn ang="0">
                  <a:pos x="61" y="139"/>
                </a:cxn>
                <a:cxn ang="0">
                  <a:pos x="88" y="95"/>
                </a:cxn>
                <a:cxn ang="0">
                  <a:pos x="121" y="49"/>
                </a:cxn>
                <a:cxn ang="0">
                  <a:pos x="160" y="0"/>
                </a:cxn>
              </a:cxnLst>
              <a:rect l="0" t="0" r="r" b="b"/>
              <a:pathLst>
                <a:path w="364" h="670">
                  <a:moveTo>
                    <a:pt x="160" y="0"/>
                  </a:moveTo>
                  <a:lnTo>
                    <a:pt x="162" y="1"/>
                  </a:lnTo>
                  <a:lnTo>
                    <a:pt x="166" y="5"/>
                  </a:lnTo>
                  <a:lnTo>
                    <a:pt x="174" y="10"/>
                  </a:lnTo>
                  <a:lnTo>
                    <a:pt x="185" y="18"/>
                  </a:lnTo>
                  <a:lnTo>
                    <a:pt x="197" y="27"/>
                  </a:lnTo>
                  <a:lnTo>
                    <a:pt x="212" y="39"/>
                  </a:lnTo>
                  <a:lnTo>
                    <a:pt x="227" y="52"/>
                  </a:lnTo>
                  <a:lnTo>
                    <a:pt x="244" y="69"/>
                  </a:lnTo>
                  <a:lnTo>
                    <a:pt x="260" y="86"/>
                  </a:lnTo>
                  <a:lnTo>
                    <a:pt x="277" y="106"/>
                  </a:lnTo>
                  <a:lnTo>
                    <a:pt x="293" y="127"/>
                  </a:lnTo>
                  <a:lnTo>
                    <a:pt x="308" y="151"/>
                  </a:lnTo>
                  <a:lnTo>
                    <a:pt x="323" y="177"/>
                  </a:lnTo>
                  <a:lnTo>
                    <a:pt x="336" y="204"/>
                  </a:lnTo>
                  <a:lnTo>
                    <a:pt x="347" y="233"/>
                  </a:lnTo>
                  <a:lnTo>
                    <a:pt x="356" y="264"/>
                  </a:lnTo>
                  <a:lnTo>
                    <a:pt x="361" y="297"/>
                  </a:lnTo>
                  <a:lnTo>
                    <a:pt x="364" y="332"/>
                  </a:lnTo>
                  <a:lnTo>
                    <a:pt x="362" y="368"/>
                  </a:lnTo>
                  <a:lnTo>
                    <a:pt x="358" y="406"/>
                  </a:lnTo>
                  <a:lnTo>
                    <a:pt x="349" y="446"/>
                  </a:lnTo>
                  <a:lnTo>
                    <a:pt x="335" y="488"/>
                  </a:lnTo>
                  <a:lnTo>
                    <a:pt x="315" y="531"/>
                  </a:lnTo>
                  <a:lnTo>
                    <a:pt x="291" y="575"/>
                  </a:lnTo>
                  <a:lnTo>
                    <a:pt x="260" y="622"/>
                  </a:lnTo>
                  <a:lnTo>
                    <a:pt x="223" y="670"/>
                  </a:lnTo>
                  <a:lnTo>
                    <a:pt x="216" y="667"/>
                  </a:lnTo>
                  <a:lnTo>
                    <a:pt x="208" y="662"/>
                  </a:lnTo>
                  <a:lnTo>
                    <a:pt x="198" y="657"/>
                  </a:lnTo>
                  <a:lnTo>
                    <a:pt x="186" y="649"/>
                  </a:lnTo>
                  <a:lnTo>
                    <a:pt x="173" y="640"/>
                  </a:lnTo>
                  <a:lnTo>
                    <a:pt x="158" y="630"/>
                  </a:lnTo>
                  <a:lnTo>
                    <a:pt x="141" y="617"/>
                  </a:lnTo>
                  <a:lnTo>
                    <a:pt x="125" y="603"/>
                  </a:lnTo>
                  <a:lnTo>
                    <a:pt x="107" y="587"/>
                  </a:lnTo>
                  <a:lnTo>
                    <a:pt x="90" y="569"/>
                  </a:lnTo>
                  <a:lnTo>
                    <a:pt x="74" y="551"/>
                  </a:lnTo>
                  <a:lnTo>
                    <a:pt x="59" y="530"/>
                  </a:lnTo>
                  <a:lnTo>
                    <a:pt x="43" y="507"/>
                  </a:lnTo>
                  <a:lnTo>
                    <a:pt x="30" y="482"/>
                  </a:lnTo>
                  <a:lnTo>
                    <a:pt x="19" y="456"/>
                  </a:lnTo>
                  <a:lnTo>
                    <a:pt x="10" y="428"/>
                  </a:lnTo>
                  <a:lnTo>
                    <a:pt x="4" y="398"/>
                  </a:lnTo>
                  <a:lnTo>
                    <a:pt x="0" y="366"/>
                  </a:lnTo>
                  <a:lnTo>
                    <a:pt x="0" y="333"/>
                  </a:lnTo>
                  <a:lnTo>
                    <a:pt x="4" y="298"/>
                  </a:lnTo>
                  <a:lnTo>
                    <a:pt x="11" y="261"/>
                  </a:lnTo>
                  <a:lnTo>
                    <a:pt x="22" y="222"/>
                  </a:lnTo>
                  <a:lnTo>
                    <a:pt x="39" y="181"/>
                  </a:lnTo>
                  <a:lnTo>
                    <a:pt x="61" y="139"/>
                  </a:lnTo>
                  <a:lnTo>
                    <a:pt x="88" y="95"/>
                  </a:lnTo>
                  <a:lnTo>
                    <a:pt x="121" y="49"/>
                  </a:lnTo>
                  <a:lnTo>
                    <a:pt x="16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lumMod val="50000"/>
                  </a:schemeClr>
                </a:gs>
                <a:gs pos="50000">
                  <a:schemeClr val="accent2">
                    <a:lumMod val="75000"/>
                  </a:schemeClr>
                </a:gs>
                <a:gs pos="100000">
                  <a:schemeClr val="accent2"/>
                </a:gs>
              </a:gsLst>
              <a:lin ang="16200000" scaled="1"/>
              <a:tileRect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1037" name="Freeform 13"/>
            <p:cNvSpPr>
              <a:spLocks/>
            </p:cNvSpPr>
            <p:nvPr/>
          </p:nvSpPr>
          <p:spPr bwMode="auto">
            <a:xfrm>
              <a:off x="6818123" y="1400703"/>
              <a:ext cx="603093" cy="849092"/>
            </a:xfrm>
            <a:custGeom>
              <a:avLst/>
              <a:gdLst/>
              <a:ahLst/>
              <a:cxnLst>
                <a:cxn ang="0">
                  <a:pos x="341" y="0"/>
                </a:cxn>
                <a:cxn ang="0">
                  <a:pos x="342" y="2"/>
                </a:cxn>
                <a:cxn ang="0">
                  <a:pos x="343" y="7"/>
                </a:cxn>
                <a:cxn ang="0">
                  <a:pos x="347" y="14"/>
                </a:cxn>
                <a:cxn ang="0">
                  <a:pos x="350" y="25"/>
                </a:cxn>
                <a:cxn ang="0">
                  <a:pos x="354" y="39"/>
                </a:cxn>
                <a:cxn ang="0">
                  <a:pos x="359" y="54"/>
                </a:cxn>
                <a:cxn ang="0">
                  <a:pos x="363" y="72"/>
                </a:cxn>
                <a:cxn ang="0">
                  <a:pos x="368" y="92"/>
                </a:cxn>
                <a:cxn ang="0">
                  <a:pos x="372" y="112"/>
                </a:cxn>
                <a:cxn ang="0">
                  <a:pos x="379" y="159"/>
                </a:cxn>
                <a:cxn ang="0">
                  <a:pos x="380" y="184"/>
                </a:cxn>
                <a:cxn ang="0">
                  <a:pos x="380" y="210"/>
                </a:cxn>
                <a:cxn ang="0">
                  <a:pos x="379" y="236"/>
                </a:cxn>
                <a:cxn ang="0">
                  <a:pos x="375" y="263"/>
                </a:cxn>
                <a:cxn ang="0">
                  <a:pos x="370" y="289"/>
                </a:cxn>
                <a:cxn ang="0">
                  <a:pos x="363" y="314"/>
                </a:cxn>
                <a:cxn ang="0">
                  <a:pos x="353" y="341"/>
                </a:cxn>
                <a:cxn ang="0">
                  <a:pos x="340" y="366"/>
                </a:cxn>
                <a:cxn ang="0">
                  <a:pos x="325" y="390"/>
                </a:cxn>
                <a:cxn ang="0">
                  <a:pos x="307" y="414"/>
                </a:cxn>
                <a:cxn ang="0">
                  <a:pos x="285" y="436"/>
                </a:cxn>
                <a:cxn ang="0">
                  <a:pos x="260" y="457"/>
                </a:cxn>
                <a:cxn ang="0">
                  <a:pos x="230" y="475"/>
                </a:cxn>
                <a:cxn ang="0">
                  <a:pos x="197" y="492"/>
                </a:cxn>
                <a:cxn ang="0">
                  <a:pos x="159" y="506"/>
                </a:cxn>
                <a:cxn ang="0">
                  <a:pos x="117" y="518"/>
                </a:cxn>
                <a:cxn ang="0">
                  <a:pos x="69" y="528"/>
                </a:cxn>
                <a:cxn ang="0">
                  <a:pos x="18" y="535"/>
                </a:cxn>
                <a:cxn ang="0">
                  <a:pos x="16" y="533"/>
                </a:cxn>
                <a:cxn ang="0">
                  <a:pos x="15" y="527"/>
                </a:cxn>
                <a:cxn ang="0">
                  <a:pos x="10" y="505"/>
                </a:cxn>
                <a:cxn ang="0">
                  <a:pos x="8" y="490"/>
                </a:cxn>
                <a:cxn ang="0">
                  <a:pos x="4" y="472"/>
                </a:cxn>
                <a:cxn ang="0">
                  <a:pos x="2" y="451"/>
                </a:cxn>
                <a:cxn ang="0">
                  <a:pos x="0" y="429"/>
                </a:cxn>
                <a:cxn ang="0">
                  <a:pos x="0" y="379"/>
                </a:cxn>
                <a:cxn ang="0">
                  <a:pos x="2" y="352"/>
                </a:cxn>
                <a:cxn ang="0">
                  <a:pos x="5" y="324"/>
                </a:cxn>
                <a:cxn ang="0">
                  <a:pos x="11" y="296"/>
                </a:cxn>
                <a:cxn ang="0">
                  <a:pos x="20" y="266"/>
                </a:cxn>
                <a:cxn ang="0">
                  <a:pos x="30" y="237"/>
                </a:cxn>
                <a:cxn ang="0">
                  <a:pos x="44" y="207"/>
                </a:cxn>
                <a:cxn ang="0">
                  <a:pos x="61" y="179"/>
                </a:cxn>
                <a:cxn ang="0">
                  <a:pos x="80" y="151"/>
                </a:cxn>
                <a:cxn ang="0">
                  <a:pos x="105" y="125"/>
                </a:cxn>
                <a:cxn ang="0">
                  <a:pos x="132" y="99"/>
                </a:cxn>
                <a:cxn ang="0">
                  <a:pos x="164" y="75"/>
                </a:cxn>
                <a:cxn ang="0">
                  <a:pos x="201" y="53"/>
                </a:cxn>
                <a:cxn ang="0">
                  <a:pos x="242" y="33"/>
                </a:cxn>
                <a:cxn ang="0">
                  <a:pos x="290" y="15"/>
                </a:cxn>
                <a:cxn ang="0">
                  <a:pos x="341" y="0"/>
                </a:cxn>
              </a:cxnLst>
              <a:rect l="0" t="0" r="r" b="b"/>
              <a:pathLst>
                <a:path w="380" h="535">
                  <a:moveTo>
                    <a:pt x="341" y="0"/>
                  </a:moveTo>
                  <a:lnTo>
                    <a:pt x="342" y="2"/>
                  </a:lnTo>
                  <a:lnTo>
                    <a:pt x="343" y="7"/>
                  </a:lnTo>
                  <a:lnTo>
                    <a:pt x="347" y="14"/>
                  </a:lnTo>
                  <a:lnTo>
                    <a:pt x="350" y="25"/>
                  </a:lnTo>
                  <a:lnTo>
                    <a:pt x="354" y="39"/>
                  </a:lnTo>
                  <a:lnTo>
                    <a:pt x="359" y="54"/>
                  </a:lnTo>
                  <a:lnTo>
                    <a:pt x="363" y="72"/>
                  </a:lnTo>
                  <a:lnTo>
                    <a:pt x="368" y="92"/>
                  </a:lnTo>
                  <a:lnTo>
                    <a:pt x="372" y="112"/>
                  </a:lnTo>
                  <a:lnTo>
                    <a:pt x="379" y="159"/>
                  </a:lnTo>
                  <a:lnTo>
                    <a:pt x="380" y="184"/>
                  </a:lnTo>
                  <a:lnTo>
                    <a:pt x="380" y="210"/>
                  </a:lnTo>
                  <a:lnTo>
                    <a:pt x="379" y="236"/>
                  </a:lnTo>
                  <a:lnTo>
                    <a:pt x="375" y="263"/>
                  </a:lnTo>
                  <a:lnTo>
                    <a:pt x="370" y="289"/>
                  </a:lnTo>
                  <a:lnTo>
                    <a:pt x="363" y="314"/>
                  </a:lnTo>
                  <a:lnTo>
                    <a:pt x="353" y="341"/>
                  </a:lnTo>
                  <a:lnTo>
                    <a:pt x="340" y="366"/>
                  </a:lnTo>
                  <a:lnTo>
                    <a:pt x="325" y="390"/>
                  </a:lnTo>
                  <a:lnTo>
                    <a:pt x="307" y="414"/>
                  </a:lnTo>
                  <a:lnTo>
                    <a:pt x="285" y="436"/>
                  </a:lnTo>
                  <a:lnTo>
                    <a:pt x="260" y="457"/>
                  </a:lnTo>
                  <a:lnTo>
                    <a:pt x="230" y="475"/>
                  </a:lnTo>
                  <a:lnTo>
                    <a:pt x="197" y="492"/>
                  </a:lnTo>
                  <a:lnTo>
                    <a:pt x="159" y="506"/>
                  </a:lnTo>
                  <a:lnTo>
                    <a:pt x="117" y="518"/>
                  </a:lnTo>
                  <a:lnTo>
                    <a:pt x="69" y="528"/>
                  </a:lnTo>
                  <a:lnTo>
                    <a:pt x="18" y="535"/>
                  </a:lnTo>
                  <a:lnTo>
                    <a:pt x="16" y="533"/>
                  </a:lnTo>
                  <a:lnTo>
                    <a:pt x="15" y="527"/>
                  </a:lnTo>
                  <a:lnTo>
                    <a:pt x="10" y="505"/>
                  </a:lnTo>
                  <a:lnTo>
                    <a:pt x="8" y="490"/>
                  </a:lnTo>
                  <a:lnTo>
                    <a:pt x="4" y="472"/>
                  </a:lnTo>
                  <a:lnTo>
                    <a:pt x="2" y="451"/>
                  </a:lnTo>
                  <a:lnTo>
                    <a:pt x="0" y="429"/>
                  </a:lnTo>
                  <a:lnTo>
                    <a:pt x="0" y="379"/>
                  </a:lnTo>
                  <a:lnTo>
                    <a:pt x="2" y="352"/>
                  </a:lnTo>
                  <a:lnTo>
                    <a:pt x="5" y="324"/>
                  </a:lnTo>
                  <a:lnTo>
                    <a:pt x="11" y="296"/>
                  </a:lnTo>
                  <a:lnTo>
                    <a:pt x="20" y="266"/>
                  </a:lnTo>
                  <a:lnTo>
                    <a:pt x="30" y="237"/>
                  </a:lnTo>
                  <a:lnTo>
                    <a:pt x="44" y="207"/>
                  </a:lnTo>
                  <a:lnTo>
                    <a:pt x="61" y="179"/>
                  </a:lnTo>
                  <a:lnTo>
                    <a:pt x="80" y="151"/>
                  </a:lnTo>
                  <a:lnTo>
                    <a:pt x="105" y="125"/>
                  </a:lnTo>
                  <a:lnTo>
                    <a:pt x="132" y="99"/>
                  </a:lnTo>
                  <a:lnTo>
                    <a:pt x="164" y="75"/>
                  </a:lnTo>
                  <a:lnTo>
                    <a:pt x="201" y="53"/>
                  </a:lnTo>
                  <a:lnTo>
                    <a:pt x="242" y="33"/>
                  </a:lnTo>
                  <a:lnTo>
                    <a:pt x="290" y="15"/>
                  </a:lnTo>
                  <a:lnTo>
                    <a:pt x="341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lumMod val="50000"/>
                  </a:schemeClr>
                </a:gs>
                <a:gs pos="50000">
                  <a:schemeClr val="accent2">
                    <a:lumMod val="75000"/>
                  </a:schemeClr>
                </a:gs>
                <a:gs pos="100000">
                  <a:schemeClr val="accent2"/>
                </a:gs>
              </a:gsLst>
              <a:lin ang="16200000" scaled="1"/>
              <a:tileRect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1038" name="Freeform 14"/>
            <p:cNvSpPr>
              <a:spLocks/>
            </p:cNvSpPr>
            <p:nvPr/>
          </p:nvSpPr>
          <p:spPr bwMode="auto">
            <a:xfrm>
              <a:off x="7059361" y="2010144"/>
              <a:ext cx="1314108" cy="976059"/>
            </a:xfrm>
            <a:custGeom>
              <a:avLst/>
              <a:gdLst/>
              <a:ahLst/>
              <a:cxnLst>
                <a:cxn ang="0">
                  <a:pos x="691" y="1"/>
                </a:cxn>
                <a:cxn ang="0">
                  <a:pos x="828" y="18"/>
                </a:cxn>
                <a:cxn ang="0">
                  <a:pos x="827" y="56"/>
                </a:cxn>
                <a:cxn ang="0">
                  <a:pos x="822" y="90"/>
                </a:cxn>
                <a:cxn ang="0">
                  <a:pos x="816" y="132"/>
                </a:cxn>
                <a:cxn ang="0">
                  <a:pos x="805" y="180"/>
                </a:cxn>
                <a:cxn ang="0">
                  <a:pos x="787" y="232"/>
                </a:cxn>
                <a:cxn ang="0">
                  <a:pos x="764" y="287"/>
                </a:cxn>
                <a:cxn ang="0">
                  <a:pos x="733" y="342"/>
                </a:cxn>
                <a:cxn ang="0">
                  <a:pos x="692" y="397"/>
                </a:cxn>
                <a:cxn ang="0">
                  <a:pos x="643" y="449"/>
                </a:cxn>
                <a:cxn ang="0">
                  <a:pos x="581" y="497"/>
                </a:cxn>
                <a:cxn ang="0">
                  <a:pos x="509" y="539"/>
                </a:cxn>
                <a:cxn ang="0">
                  <a:pos x="422" y="573"/>
                </a:cxn>
                <a:cxn ang="0">
                  <a:pos x="321" y="599"/>
                </a:cxn>
                <a:cxn ang="0">
                  <a:pos x="205" y="613"/>
                </a:cxn>
                <a:cxn ang="0">
                  <a:pos x="73" y="613"/>
                </a:cxn>
                <a:cxn ang="0">
                  <a:pos x="0" y="601"/>
                </a:cxn>
                <a:cxn ang="0">
                  <a:pos x="1" y="581"/>
                </a:cxn>
                <a:cxn ang="0">
                  <a:pos x="5" y="549"/>
                </a:cxn>
                <a:cxn ang="0">
                  <a:pos x="12" y="508"/>
                </a:cxn>
                <a:cxn ang="0">
                  <a:pos x="22" y="460"/>
                </a:cxn>
                <a:cxn ang="0">
                  <a:pos x="38" y="406"/>
                </a:cxn>
                <a:cxn ang="0">
                  <a:pos x="59" y="348"/>
                </a:cxn>
                <a:cxn ang="0">
                  <a:pos x="88" y="290"/>
                </a:cxn>
                <a:cxn ang="0">
                  <a:pos x="125" y="232"/>
                </a:cxn>
                <a:cxn ang="0">
                  <a:pos x="172" y="175"/>
                </a:cxn>
                <a:cxn ang="0">
                  <a:pos x="227" y="123"/>
                </a:cxn>
                <a:cxn ang="0">
                  <a:pos x="294" y="79"/>
                </a:cxn>
                <a:cxn ang="0">
                  <a:pos x="373" y="42"/>
                </a:cxn>
                <a:cxn ang="0">
                  <a:pos x="465" y="15"/>
                </a:cxn>
                <a:cxn ang="0">
                  <a:pos x="570" y="1"/>
                </a:cxn>
              </a:cxnLst>
              <a:rect l="0" t="0" r="r" b="b"/>
              <a:pathLst>
                <a:path w="828" h="615">
                  <a:moveTo>
                    <a:pt x="629" y="0"/>
                  </a:moveTo>
                  <a:lnTo>
                    <a:pt x="691" y="1"/>
                  </a:lnTo>
                  <a:lnTo>
                    <a:pt x="757" y="8"/>
                  </a:lnTo>
                  <a:lnTo>
                    <a:pt x="828" y="18"/>
                  </a:lnTo>
                  <a:lnTo>
                    <a:pt x="828" y="43"/>
                  </a:lnTo>
                  <a:lnTo>
                    <a:pt x="827" y="56"/>
                  </a:lnTo>
                  <a:lnTo>
                    <a:pt x="825" y="73"/>
                  </a:lnTo>
                  <a:lnTo>
                    <a:pt x="822" y="90"/>
                  </a:lnTo>
                  <a:lnTo>
                    <a:pt x="820" y="110"/>
                  </a:lnTo>
                  <a:lnTo>
                    <a:pt x="816" y="132"/>
                  </a:lnTo>
                  <a:lnTo>
                    <a:pt x="811" y="155"/>
                  </a:lnTo>
                  <a:lnTo>
                    <a:pt x="805" y="180"/>
                  </a:lnTo>
                  <a:lnTo>
                    <a:pt x="797" y="205"/>
                  </a:lnTo>
                  <a:lnTo>
                    <a:pt x="787" y="232"/>
                  </a:lnTo>
                  <a:lnTo>
                    <a:pt x="776" y="259"/>
                  </a:lnTo>
                  <a:lnTo>
                    <a:pt x="764" y="287"/>
                  </a:lnTo>
                  <a:lnTo>
                    <a:pt x="750" y="314"/>
                  </a:lnTo>
                  <a:lnTo>
                    <a:pt x="733" y="342"/>
                  </a:lnTo>
                  <a:lnTo>
                    <a:pt x="713" y="369"/>
                  </a:lnTo>
                  <a:lnTo>
                    <a:pt x="692" y="397"/>
                  </a:lnTo>
                  <a:lnTo>
                    <a:pt x="668" y="423"/>
                  </a:lnTo>
                  <a:lnTo>
                    <a:pt x="643" y="449"/>
                  </a:lnTo>
                  <a:lnTo>
                    <a:pt x="613" y="474"/>
                  </a:lnTo>
                  <a:lnTo>
                    <a:pt x="581" y="497"/>
                  </a:lnTo>
                  <a:lnTo>
                    <a:pt x="546" y="519"/>
                  </a:lnTo>
                  <a:lnTo>
                    <a:pt x="509" y="539"/>
                  </a:lnTo>
                  <a:lnTo>
                    <a:pt x="467" y="558"/>
                  </a:lnTo>
                  <a:lnTo>
                    <a:pt x="422" y="573"/>
                  </a:lnTo>
                  <a:lnTo>
                    <a:pt x="373" y="588"/>
                  </a:lnTo>
                  <a:lnTo>
                    <a:pt x="321" y="599"/>
                  </a:lnTo>
                  <a:lnTo>
                    <a:pt x="265" y="608"/>
                  </a:lnTo>
                  <a:lnTo>
                    <a:pt x="205" y="613"/>
                  </a:lnTo>
                  <a:lnTo>
                    <a:pt x="141" y="615"/>
                  </a:lnTo>
                  <a:lnTo>
                    <a:pt x="73" y="613"/>
                  </a:lnTo>
                  <a:lnTo>
                    <a:pt x="0" y="609"/>
                  </a:lnTo>
                  <a:lnTo>
                    <a:pt x="0" y="601"/>
                  </a:lnTo>
                  <a:lnTo>
                    <a:pt x="1" y="592"/>
                  </a:lnTo>
                  <a:lnTo>
                    <a:pt x="1" y="581"/>
                  </a:lnTo>
                  <a:lnTo>
                    <a:pt x="3" y="567"/>
                  </a:lnTo>
                  <a:lnTo>
                    <a:pt x="5" y="549"/>
                  </a:lnTo>
                  <a:lnTo>
                    <a:pt x="8" y="529"/>
                  </a:lnTo>
                  <a:lnTo>
                    <a:pt x="12" y="508"/>
                  </a:lnTo>
                  <a:lnTo>
                    <a:pt x="16" y="484"/>
                  </a:lnTo>
                  <a:lnTo>
                    <a:pt x="22" y="460"/>
                  </a:lnTo>
                  <a:lnTo>
                    <a:pt x="30" y="433"/>
                  </a:lnTo>
                  <a:lnTo>
                    <a:pt x="38" y="406"/>
                  </a:lnTo>
                  <a:lnTo>
                    <a:pt x="48" y="377"/>
                  </a:lnTo>
                  <a:lnTo>
                    <a:pt x="59" y="348"/>
                  </a:lnTo>
                  <a:lnTo>
                    <a:pt x="74" y="319"/>
                  </a:lnTo>
                  <a:lnTo>
                    <a:pt x="88" y="290"/>
                  </a:lnTo>
                  <a:lnTo>
                    <a:pt x="106" y="260"/>
                  </a:lnTo>
                  <a:lnTo>
                    <a:pt x="125" y="232"/>
                  </a:lnTo>
                  <a:lnTo>
                    <a:pt x="147" y="203"/>
                  </a:lnTo>
                  <a:lnTo>
                    <a:pt x="172" y="175"/>
                  </a:lnTo>
                  <a:lnTo>
                    <a:pt x="198" y="149"/>
                  </a:lnTo>
                  <a:lnTo>
                    <a:pt x="227" y="123"/>
                  </a:lnTo>
                  <a:lnTo>
                    <a:pt x="259" y="100"/>
                  </a:lnTo>
                  <a:lnTo>
                    <a:pt x="294" y="79"/>
                  </a:lnTo>
                  <a:lnTo>
                    <a:pt x="332" y="59"/>
                  </a:lnTo>
                  <a:lnTo>
                    <a:pt x="373" y="42"/>
                  </a:lnTo>
                  <a:lnTo>
                    <a:pt x="417" y="27"/>
                  </a:lnTo>
                  <a:lnTo>
                    <a:pt x="465" y="15"/>
                  </a:lnTo>
                  <a:lnTo>
                    <a:pt x="516" y="6"/>
                  </a:lnTo>
                  <a:lnTo>
                    <a:pt x="570" y="1"/>
                  </a:lnTo>
                  <a:lnTo>
                    <a:pt x="629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lumMod val="50000"/>
                  </a:schemeClr>
                </a:gs>
                <a:gs pos="50000">
                  <a:schemeClr val="accent2">
                    <a:lumMod val="75000"/>
                  </a:schemeClr>
                </a:gs>
                <a:gs pos="100000">
                  <a:schemeClr val="accent2"/>
                </a:gs>
              </a:gsLst>
              <a:lin ang="16200000" scaled="1"/>
              <a:tileRect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1039" name="Freeform 15"/>
            <p:cNvSpPr>
              <a:spLocks/>
            </p:cNvSpPr>
            <p:nvPr/>
          </p:nvSpPr>
          <p:spPr bwMode="auto">
            <a:xfrm>
              <a:off x="6824472" y="3017944"/>
              <a:ext cx="2263185" cy="1017323"/>
            </a:xfrm>
            <a:custGeom>
              <a:avLst/>
              <a:gdLst/>
              <a:ahLst/>
              <a:cxnLst>
                <a:cxn ang="0">
                  <a:pos x="790" y="1"/>
                </a:cxn>
                <a:cxn ang="0">
                  <a:pos x="916" y="17"/>
                </a:cxn>
                <a:cxn ang="0">
                  <a:pos x="1052" y="49"/>
                </a:cxn>
                <a:cxn ang="0">
                  <a:pos x="1195" y="103"/>
                </a:cxn>
                <a:cxn ang="0">
                  <a:pos x="1347" y="179"/>
                </a:cxn>
                <a:cxn ang="0">
                  <a:pos x="1425" y="229"/>
                </a:cxn>
                <a:cxn ang="0">
                  <a:pos x="1415" y="243"/>
                </a:cxn>
                <a:cxn ang="0">
                  <a:pos x="1395" y="268"/>
                </a:cxn>
                <a:cxn ang="0">
                  <a:pos x="1366" y="304"/>
                </a:cxn>
                <a:cxn ang="0">
                  <a:pos x="1327" y="347"/>
                </a:cxn>
                <a:cxn ang="0">
                  <a:pos x="1279" y="393"/>
                </a:cxn>
                <a:cxn ang="0">
                  <a:pos x="1222" y="443"/>
                </a:cxn>
                <a:cxn ang="0">
                  <a:pos x="1156" y="491"/>
                </a:cxn>
                <a:cxn ang="0">
                  <a:pos x="1083" y="536"/>
                </a:cxn>
                <a:cxn ang="0">
                  <a:pos x="1000" y="577"/>
                </a:cxn>
                <a:cxn ang="0">
                  <a:pos x="910" y="609"/>
                </a:cxn>
                <a:cxn ang="0">
                  <a:pos x="812" y="632"/>
                </a:cxn>
                <a:cxn ang="0">
                  <a:pos x="706" y="641"/>
                </a:cxn>
                <a:cxn ang="0">
                  <a:pos x="594" y="637"/>
                </a:cxn>
                <a:cxn ang="0">
                  <a:pos x="474" y="614"/>
                </a:cxn>
                <a:cxn ang="0">
                  <a:pos x="346" y="571"/>
                </a:cxn>
                <a:cxn ang="0">
                  <a:pos x="213" y="506"/>
                </a:cxn>
                <a:cxn ang="0">
                  <a:pos x="73" y="415"/>
                </a:cxn>
                <a:cxn ang="0">
                  <a:pos x="1" y="358"/>
                </a:cxn>
                <a:cxn ang="0">
                  <a:pos x="12" y="344"/>
                </a:cxn>
                <a:cxn ang="0">
                  <a:pos x="33" y="320"/>
                </a:cxn>
                <a:cxn ang="0">
                  <a:pos x="65" y="287"/>
                </a:cxn>
                <a:cxn ang="0">
                  <a:pos x="107" y="247"/>
                </a:cxn>
                <a:cxn ang="0">
                  <a:pos x="159" y="204"/>
                </a:cxn>
                <a:cxn ang="0">
                  <a:pos x="221" y="160"/>
                </a:cxn>
                <a:cxn ang="0">
                  <a:pos x="292" y="116"/>
                </a:cxn>
                <a:cxn ang="0">
                  <a:pos x="374" y="76"/>
                </a:cxn>
                <a:cxn ang="0">
                  <a:pos x="464" y="43"/>
                </a:cxn>
                <a:cxn ang="0">
                  <a:pos x="564" y="18"/>
                </a:cxn>
                <a:cxn ang="0">
                  <a:pos x="673" y="4"/>
                </a:cxn>
              </a:cxnLst>
              <a:rect l="0" t="0" r="r" b="b"/>
              <a:pathLst>
                <a:path w="1426" h="641">
                  <a:moveTo>
                    <a:pt x="730" y="0"/>
                  </a:moveTo>
                  <a:lnTo>
                    <a:pt x="790" y="1"/>
                  </a:lnTo>
                  <a:lnTo>
                    <a:pt x="853" y="7"/>
                  </a:lnTo>
                  <a:lnTo>
                    <a:pt x="916" y="17"/>
                  </a:lnTo>
                  <a:lnTo>
                    <a:pt x="984" y="30"/>
                  </a:lnTo>
                  <a:lnTo>
                    <a:pt x="1052" y="49"/>
                  </a:lnTo>
                  <a:lnTo>
                    <a:pt x="1122" y="73"/>
                  </a:lnTo>
                  <a:lnTo>
                    <a:pt x="1195" y="103"/>
                  </a:lnTo>
                  <a:lnTo>
                    <a:pt x="1270" y="137"/>
                  </a:lnTo>
                  <a:lnTo>
                    <a:pt x="1347" y="179"/>
                  </a:lnTo>
                  <a:lnTo>
                    <a:pt x="1426" y="226"/>
                  </a:lnTo>
                  <a:lnTo>
                    <a:pt x="1425" y="229"/>
                  </a:lnTo>
                  <a:lnTo>
                    <a:pt x="1421" y="234"/>
                  </a:lnTo>
                  <a:lnTo>
                    <a:pt x="1415" y="243"/>
                  </a:lnTo>
                  <a:lnTo>
                    <a:pt x="1406" y="254"/>
                  </a:lnTo>
                  <a:lnTo>
                    <a:pt x="1395" y="268"/>
                  </a:lnTo>
                  <a:lnTo>
                    <a:pt x="1381" y="285"/>
                  </a:lnTo>
                  <a:lnTo>
                    <a:pt x="1366" y="304"/>
                  </a:lnTo>
                  <a:lnTo>
                    <a:pt x="1347" y="325"/>
                  </a:lnTo>
                  <a:lnTo>
                    <a:pt x="1327" y="347"/>
                  </a:lnTo>
                  <a:lnTo>
                    <a:pt x="1304" y="370"/>
                  </a:lnTo>
                  <a:lnTo>
                    <a:pt x="1279" y="393"/>
                  </a:lnTo>
                  <a:lnTo>
                    <a:pt x="1251" y="417"/>
                  </a:lnTo>
                  <a:lnTo>
                    <a:pt x="1222" y="443"/>
                  </a:lnTo>
                  <a:lnTo>
                    <a:pt x="1191" y="467"/>
                  </a:lnTo>
                  <a:lnTo>
                    <a:pt x="1156" y="491"/>
                  </a:lnTo>
                  <a:lnTo>
                    <a:pt x="1120" y="514"/>
                  </a:lnTo>
                  <a:lnTo>
                    <a:pt x="1083" y="536"/>
                  </a:lnTo>
                  <a:lnTo>
                    <a:pt x="1042" y="557"/>
                  </a:lnTo>
                  <a:lnTo>
                    <a:pt x="1000" y="577"/>
                  </a:lnTo>
                  <a:lnTo>
                    <a:pt x="956" y="595"/>
                  </a:lnTo>
                  <a:lnTo>
                    <a:pt x="910" y="609"/>
                  </a:lnTo>
                  <a:lnTo>
                    <a:pt x="861" y="622"/>
                  </a:lnTo>
                  <a:lnTo>
                    <a:pt x="812" y="632"/>
                  </a:lnTo>
                  <a:lnTo>
                    <a:pt x="760" y="639"/>
                  </a:lnTo>
                  <a:lnTo>
                    <a:pt x="706" y="641"/>
                  </a:lnTo>
                  <a:lnTo>
                    <a:pt x="651" y="641"/>
                  </a:lnTo>
                  <a:lnTo>
                    <a:pt x="594" y="637"/>
                  </a:lnTo>
                  <a:lnTo>
                    <a:pt x="534" y="627"/>
                  </a:lnTo>
                  <a:lnTo>
                    <a:pt x="474" y="614"/>
                  </a:lnTo>
                  <a:lnTo>
                    <a:pt x="411" y="595"/>
                  </a:lnTo>
                  <a:lnTo>
                    <a:pt x="346" y="571"/>
                  </a:lnTo>
                  <a:lnTo>
                    <a:pt x="280" y="541"/>
                  </a:lnTo>
                  <a:lnTo>
                    <a:pt x="213" y="506"/>
                  </a:lnTo>
                  <a:lnTo>
                    <a:pt x="144" y="464"/>
                  </a:lnTo>
                  <a:lnTo>
                    <a:pt x="73" y="415"/>
                  </a:lnTo>
                  <a:lnTo>
                    <a:pt x="0" y="360"/>
                  </a:lnTo>
                  <a:lnTo>
                    <a:pt x="1" y="358"/>
                  </a:lnTo>
                  <a:lnTo>
                    <a:pt x="6" y="353"/>
                  </a:lnTo>
                  <a:lnTo>
                    <a:pt x="12" y="344"/>
                  </a:lnTo>
                  <a:lnTo>
                    <a:pt x="21" y="333"/>
                  </a:lnTo>
                  <a:lnTo>
                    <a:pt x="33" y="320"/>
                  </a:lnTo>
                  <a:lnTo>
                    <a:pt x="48" y="305"/>
                  </a:lnTo>
                  <a:lnTo>
                    <a:pt x="65" y="287"/>
                  </a:lnTo>
                  <a:lnTo>
                    <a:pt x="85" y="268"/>
                  </a:lnTo>
                  <a:lnTo>
                    <a:pt x="107" y="247"/>
                  </a:lnTo>
                  <a:lnTo>
                    <a:pt x="131" y="226"/>
                  </a:lnTo>
                  <a:lnTo>
                    <a:pt x="159" y="204"/>
                  </a:lnTo>
                  <a:lnTo>
                    <a:pt x="189" y="182"/>
                  </a:lnTo>
                  <a:lnTo>
                    <a:pt x="221" y="160"/>
                  </a:lnTo>
                  <a:lnTo>
                    <a:pt x="256" y="138"/>
                  </a:lnTo>
                  <a:lnTo>
                    <a:pt x="292" y="116"/>
                  </a:lnTo>
                  <a:lnTo>
                    <a:pt x="332" y="96"/>
                  </a:lnTo>
                  <a:lnTo>
                    <a:pt x="374" y="76"/>
                  </a:lnTo>
                  <a:lnTo>
                    <a:pt x="418" y="59"/>
                  </a:lnTo>
                  <a:lnTo>
                    <a:pt x="464" y="43"/>
                  </a:lnTo>
                  <a:lnTo>
                    <a:pt x="512" y="29"/>
                  </a:lnTo>
                  <a:lnTo>
                    <a:pt x="564" y="18"/>
                  </a:lnTo>
                  <a:lnTo>
                    <a:pt x="617" y="9"/>
                  </a:lnTo>
                  <a:lnTo>
                    <a:pt x="673" y="4"/>
                  </a:lnTo>
                  <a:lnTo>
                    <a:pt x="73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lumMod val="50000"/>
                  </a:schemeClr>
                </a:gs>
                <a:gs pos="50000">
                  <a:schemeClr val="accent2">
                    <a:lumMod val="75000"/>
                  </a:schemeClr>
                </a:gs>
                <a:gs pos="100000">
                  <a:schemeClr val="accent2"/>
                </a:gs>
              </a:gsLst>
              <a:lin ang="16200000" scaled="1"/>
              <a:tileRect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1040" name="Freeform 16"/>
            <p:cNvSpPr>
              <a:spLocks/>
            </p:cNvSpPr>
            <p:nvPr/>
          </p:nvSpPr>
          <p:spPr bwMode="auto">
            <a:xfrm>
              <a:off x="6802253" y="3998763"/>
              <a:ext cx="868137" cy="598332"/>
            </a:xfrm>
            <a:custGeom>
              <a:avLst/>
              <a:gdLst/>
              <a:ahLst/>
              <a:cxnLst>
                <a:cxn ang="0">
                  <a:pos x="124" y="0"/>
                </a:cxn>
                <a:cxn ang="0">
                  <a:pos x="150" y="1"/>
                </a:cxn>
                <a:cxn ang="0">
                  <a:pos x="176" y="2"/>
                </a:cxn>
                <a:cxn ang="0">
                  <a:pos x="204" y="6"/>
                </a:cxn>
                <a:cxn ang="0">
                  <a:pos x="231" y="11"/>
                </a:cxn>
                <a:cxn ang="0">
                  <a:pos x="260" y="19"/>
                </a:cxn>
                <a:cxn ang="0">
                  <a:pos x="289" y="29"/>
                </a:cxn>
                <a:cxn ang="0">
                  <a:pos x="317" y="42"/>
                </a:cxn>
                <a:cxn ang="0">
                  <a:pos x="346" y="57"/>
                </a:cxn>
                <a:cxn ang="0">
                  <a:pos x="374" y="77"/>
                </a:cxn>
                <a:cxn ang="0">
                  <a:pos x="401" y="99"/>
                </a:cxn>
                <a:cxn ang="0">
                  <a:pos x="427" y="126"/>
                </a:cxn>
                <a:cxn ang="0">
                  <a:pos x="453" y="156"/>
                </a:cxn>
                <a:cxn ang="0">
                  <a:pos x="476" y="191"/>
                </a:cxn>
                <a:cxn ang="0">
                  <a:pos x="497" y="229"/>
                </a:cxn>
                <a:cxn ang="0">
                  <a:pos x="516" y="274"/>
                </a:cxn>
                <a:cxn ang="0">
                  <a:pos x="533" y="322"/>
                </a:cxn>
                <a:cxn ang="0">
                  <a:pos x="547" y="376"/>
                </a:cxn>
                <a:cxn ang="0">
                  <a:pos x="545" y="376"/>
                </a:cxn>
                <a:cxn ang="0">
                  <a:pos x="538" y="377"/>
                </a:cxn>
                <a:cxn ang="0">
                  <a:pos x="494" y="377"/>
                </a:cxn>
                <a:cxn ang="0">
                  <a:pos x="473" y="376"/>
                </a:cxn>
                <a:cxn ang="0">
                  <a:pos x="449" y="375"/>
                </a:cxn>
                <a:cxn ang="0">
                  <a:pos x="424" y="373"/>
                </a:cxn>
                <a:cxn ang="0">
                  <a:pos x="396" y="370"/>
                </a:cxn>
                <a:cxn ang="0">
                  <a:pos x="367" y="365"/>
                </a:cxn>
                <a:cxn ang="0">
                  <a:pos x="336" y="360"/>
                </a:cxn>
                <a:cxn ang="0">
                  <a:pos x="305" y="352"/>
                </a:cxn>
                <a:cxn ang="0">
                  <a:pos x="273" y="342"/>
                </a:cxn>
                <a:cxn ang="0">
                  <a:pos x="242" y="330"/>
                </a:cxn>
                <a:cxn ang="0">
                  <a:pos x="210" y="317"/>
                </a:cxn>
                <a:cxn ang="0">
                  <a:pos x="181" y="300"/>
                </a:cxn>
                <a:cxn ang="0">
                  <a:pos x="151" y="281"/>
                </a:cxn>
                <a:cxn ang="0">
                  <a:pos x="123" y="260"/>
                </a:cxn>
                <a:cxn ang="0">
                  <a:pos x="97" y="236"/>
                </a:cxn>
                <a:cxn ang="0">
                  <a:pos x="73" y="209"/>
                </a:cxn>
                <a:cxn ang="0">
                  <a:pos x="52" y="178"/>
                </a:cxn>
                <a:cxn ang="0">
                  <a:pos x="33" y="142"/>
                </a:cxn>
                <a:cxn ang="0">
                  <a:pos x="19" y="105"/>
                </a:cxn>
                <a:cxn ang="0">
                  <a:pos x="8" y="63"/>
                </a:cxn>
                <a:cxn ang="0">
                  <a:pos x="0" y="17"/>
                </a:cxn>
                <a:cxn ang="0">
                  <a:pos x="2" y="17"/>
                </a:cxn>
                <a:cxn ang="0">
                  <a:pos x="8" y="14"/>
                </a:cxn>
                <a:cxn ang="0">
                  <a:pos x="17" y="12"/>
                </a:cxn>
                <a:cxn ang="0">
                  <a:pos x="29" y="10"/>
                </a:cxn>
                <a:cxn ang="0">
                  <a:pos x="43" y="7"/>
                </a:cxn>
                <a:cxn ang="0">
                  <a:pos x="61" y="4"/>
                </a:cxn>
                <a:cxn ang="0">
                  <a:pos x="79" y="2"/>
                </a:cxn>
                <a:cxn ang="0">
                  <a:pos x="101" y="1"/>
                </a:cxn>
                <a:cxn ang="0">
                  <a:pos x="124" y="0"/>
                </a:cxn>
              </a:cxnLst>
              <a:rect l="0" t="0" r="r" b="b"/>
              <a:pathLst>
                <a:path w="547" h="377">
                  <a:moveTo>
                    <a:pt x="124" y="0"/>
                  </a:moveTo>
                  <a:lnTo>
                    <a:pt x="150" y="1"/>
                  </a:lnTo>
                  <a:lnTo>
                    <a:pt x="176" y="2"/>
                  </a:lnTo>
                  <a:lnTo>
                    <a:pt x="204" y="6"/>
                  </a:lnTo>
                  <a:lnTo>
                    <a:pt x="231" y="11"/>
                  </a:lnTo>
                  <a:lnTo>
                    <a:pt x="260" y="19"/>
                  </a:lnTo>
                  <a:lnTo>
                    <a:pt x="289" y="29"/>
                  </a:lnTo>
                  <a:lnTo>
                    <a:pt x="317" y="42"/>
                  </a:lnTo>
                  <a:lnTo>
                    <a:pt x="346" y="57"/>
                  </a:lnTo>
                  <a:lnTo>
                    <a:pt x="374" y="77"/>
                  </a:lnTo>
                  <a:lnTo>
                    <a:pt x="401" y="99"/>
                  </a:lnTo>
                  <a:lnTo>
                    <a:pt x="427" y="126"/>
                  </a:lnTo>
                  <a:lnTo>
                    <a:pt x="453" y="156"/>
                  </a:lnTo>
                  <a:lnTo>
                    <a:pt x="476" y="191"/>
                  </a:lnTo>
                  <a:lnTo>
                    <a:pt x="497" y="229"/>
                  </a:lnTo>
                  <a:lnTo>
                    <a:pt x="516" y="274"/>
                  </a:lnTo>
                  <a:lnTo>
                    <a:pt x="533" y="322"/>
                  </a:lnTo>
                  <a:lnTo>
                    <a:pt x="547" y="376"/>
                  </a:lnTo>
                  <a:lnTo>
                    <a:pt x="545" y="376"/>
                  </a:lnTo>
                  <a:lnTo>
                    <a:pt x="538" y="377"/>
                  </a:lnTo>
                  <a:lnTo>
                    <a:pt x="494" y="377"/>
                  </a:lnTo>
                  <a:lnTo>
                    <a:pt x="473" y="376"/>
                  </a:lnTo>
                  <a:lnTo>
                    <a:pt x="449" y="375"/>
                  </a:lnTo>
                  <a:lnTo>
                    <a:pt x="424" y="373"/>
                  </a:lnTo>
                  <a:lnTo>
                    <a:pt x="396" y="370"/>
                  </a:lnTo>
                  <a:lnTo>
                    <a:pt x="367" y="365"/>
                  </a:lnTo>
                  <a:lnTo>
                    <a:pt x="336" y="360"/>
                  </a:lnTo>
                  <a:lnTo>
                    <a:pt x="305" y="352"/>
                  </a:lnTo>
                  <a:lnTo>
                    <a:pt x="273" y="342"/>
                  </a:lnTo>
                  <a:lnTo>
                    <a:pt x="242" y="330"/>
                  </a:lnTo>
                  <a:lnTo>
                    <a:pt x="210" y="317"/>
                  </a:lnTo>
                  <a:lnTo>
                    <a:pt x="181" y="300"/>
                  </a:lnTo>
                  <a:lnTo>
                    <a:pt x="151" y="281"/>
                  </a:lnTo>
                  <a:lnTo>
                    <a:pt x="123" y="260"/>
                  </a:lnTo>
                  <a:lnTo>
                    <a:pt x="97" y="236"/>
                  </a:lnTo>
                  <a:lnTo>
                    <a:pt x="73" y="209"/>
                  </a:lnTo>
                  <a:lnTo>
                    <a:pt x="52" y="178"/>
                  </a:lnTo>
                  <a:lnTo>
                    <a:pt x="33" y="142"/>
                  </a:lnTo>
                  <a:lnTo>
                    <a:pt x="19" y="105"/>
                  </a:lnTo>
                  <a:lnTo>
                    <a:pt x="8" y="63"/>
                  </a:lnTo>
                  <a:lnTo>
                    <a:pt x="0" y="17"/>
                  </a:lnTo>
                  <a:lnTo>
                    <a:pt x="2" y="17"/>
                  </a:lnTo>
                  <a:lnTo>
                    <a:pt x="8" y="14"/>
                  </a:lnTo>
                  <a:lnTo>
                    <a:pt x="17" y="12"/>
                  </a:lnTo>
                  <a:lnTo>
                    <a:pt x="29" y="10"/>
                  </a:lnTo>
                  <a:lnTo>
                    <a:pt x="43" y="7"/>
                  </a:lnTo>
                  <a:lnTo>
                    <a:pt x="61" y="4"/>
                  </a:lnTo>
                  <a:lnTo>
                    <a:pt x="79" y="2"/>
                  </a:lnTo>
                  <a:lnTo>
                    <a:pt x="101" y="1"/>
                  </a:lnTo>
                  <a:lnTo>
                    <a:pt x="124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lumMod val="50000"/>
                  </a:schemeClr>
                </a:gs>
                <a:gs pos="50000">
                  <a:schemeClr val="accent2">
                    <a:lumMod val="75000"/>
                  </a:schemeClr>
                </a:gs>
                <a:gs pos="100000">
                  <a:schemeClr val="accent2"/>
                </a:gs>
              </a:gsLst>
              <a:lin ang="16200000" scaled="1"/>
              <a:tileRect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1030" name="Freeform 6"/>
            <p:cNvSpPr>
              <a:spLocks/>
            </p:cNvSpPr>
            <p:nvPr/>
          </p:nvSpPr>
          <p:spPr bwMode="auto">
            <a:xfrm>
              <a:off x="5486558" y="2540231"/>
              <a:ext cx="1269669" cy="3651887"/>
            </a:xfrm>
            <a:custGeom>
              <a:avLst/>
              <a:gdLst/>
              <a:ahLst/>
              <a:cxnLst>
                <a:cxn ang="0">
                  <a:pos x="780" y="71"/>
                </a:cxn>
                <a:cxn ang="0">
                  <a:pos x="712" y="235"/>
                </a:cxn>
                <a:cxn ang="0">
                  <a:pos x="662" y="405"/>
                </a:cxn>
                <a:cxn ang="0">
                  <a:pos x="625" y="578"/>
                </a:cxn>
                <a:cxn ang="0">
                  <a:pos x="601" y="752"/>
                </a:cxn>
                <a:cxn ang="0">
                  <a:pos x="590" y="926"/>
                </a:cxn>
                <a:cxn ang="0">
                  <a:pos x="589" y="1097"/>
                </a:cxn>
                <a:cxn ang="0">
                  <a:pos x="596" y="1263"/>
                </a:cxn>
                <a:cxn ang="0">
                  <a:pos x="610" y="1424"/>
                </a:cxn>
                <a:cxn ang="0">
                  <a:pos x="630" y="1578"/>
                </a:cxn>
                <a:cxn ang="0">
                  <a:pos x="653" y="1720"/>
                </a:cxn>
                <a:cxn ang="0">
                  <a:pos x="679" y="1852"/>
                </a:cxn>
                <a:cxn ang="0">
                  <a:pos x="706" y="1970"/>
                </a:cxn>
                <a:cxn ang="0">
                  <a:pos x="732" y="2074"/>
                </a:cxn>
                <a:cxn ang="0">
                  <a:pos x="755" y="2160"/>
                </a:cxn>
                <a:cxn ang="0">
                  <a:pos x="776" y="2227"/>
                </a:cxn>
                <a:cxn ang="0">
                  <a:pos x="792" y="2274"/>
                </a:cxn>
                <a:cxn ang="0">
                  <a:pos x="799" y="2298"/>
                </a:cxn>
                <a:cxn ang="0">
                  <a:pos x="0" y="2287"/>
                </a:cxn>
                <a:cxn ang="0">
                  <a:pos x="11" y="2069"/>
                </a:cxn>
                <a:cxn ang="0">
                  <a:pos x="34" y="1856"/>
                </a:cxn>
                <a:cxn ang="0">
                  <a:pos x="66" y="1649"/>
                </a:cxn>
                <a:cxn ang="0">
                  <a:pos x="107" y="1450"/>
                </a:cxn>
                <a:cxn ang="0">
                  <a:pos x="154" y="1260"/>
                </a:cxn>
                <a:cxn ang="0">
                  <a:pos x="207" y="1078"/>
                </a:cxn>
                <a:cxn ang="0">
                  <a:pos x="263" y="908"/>
                </a:cxn>
                <a:cxn ang="0">
                  <a:pos x="322" y="749"/>
                </a:cxn>
                <a:cxn ang="0">
                  <a:pos x="381" y="602"/>
                </a:cxn>
                <a:cxn ang="0">
                  <a:pos x="438" y="469"/>
                </a:cxn>
                <a:cxn ang="0">
                  <a:pos x="493" y="351"/>
                </a:cxn>
                <a:cxn ang="0">
                  <a:pos x="544" y="248"/>
                </a:cxn>
                <a:cxn ang="0">
                  <a:pos x="589" y="161"/>
                </a:cxn>
                <a:cxn ang="0">
                  <a:pos x="628" y="93"/>
                </a:cxn>
                <a:cxn ang="0">
                  <a:pos x="656" y="42"/>
                </a:cxn>
                <a:cxn ang="0">
                  <a:pos x="675" y="11"/>
                </a:cxn>
                <a:cxn ang="0">
                  <a:pos x="682" y="0"/>
                </a:cxn>
              </a:cxnLst>
              <a:rect l="0" t="0" r="r" b="b"/>
              <a:pathLst>
                <a:path w="800" h="2301">
                  <a:moveTo>
                    <a:pt x="682" y="0"/>
                  </a:moveTo>
                  <a:lnTo>
                    <a:pt x="780" y="71"/>
                  </a:lnTo>
                  <a:lnTo>
                    <a:pt x="744" y="152"/>
                  </a:lnTo>
                  <a:lnTo>
                    <a:pt x="712" y="235"/>
                  </a:lnTo>
                  <a:lnTo>
                    <a:pt x="685" y="320"/>
                  </a:lnTo>
                  <a:lnTo>
                    <a:pt x="662" y="405"/>
                  </a:lnTo>
                  <a:lnTo>
                    <a:pt x="641" y="491"/>
                  </a:lnTo>
                  <a:lnTo>
                    <a:pt x="625" y="578"/>
                  </a:lnTo>
                  <a:lnTo>
                    <a:pt x="612" y="665"/>
                  </a:lnTo>
                  <a:lnTo>
                    <a:pt x="601" y="752"/>
                  </a:lnTo>
                  <a:lnTo>
                    <a:pt x="595" y="839"/>
                  </a:lnTo>
                  <a:lnTo>
                    <a:pt x="590" y="926"/>
                  </a:lnTo>
                  <a:lnTo>
                    <a:pt x="588" y="1012"/>
                  </a:lnTo>
                  <a:lnTo>
                    <a:pt x="589" y="1097"/>
                  </a:lnTo>
                  <a:lnTo>
                    <a:pt x="591" y="1180"/>
                  </a:lnTo>
                  <a:lnTo>
                    <a:pt x="596" y="1263"/>
                  </a:lnTo>
                  <a:lnTo>
                    <a:pt x="602" y="1345"/>
                  </a:lnTo>
                  <a:lnTo>
                    <a:pt x="610" y="1424"/>
                  </a:lnTo>
                  <a:lnTo>
                    <a:pt x="619" y="1501"/>
                  </a:lnTo>
                  <a:lnTo>
                    <a:pt x="630" y="1578"/>
                  </a:lnTo>
                  <a:lnTo>
                    <a:pt x="641" y="1650"/>
                  </a:lnTo>
                  <a:lnTo>
                    <a:pt x="653" y="1720"/>
                  </a:lnTo>
                  <a:lnTo>
                    <a:pt x="666" y="1787"/>
                  </a:lnTo>
                  <a:lnTo>
                    <a:pt x="679" y="1852"/>
                  </a:lnTo>
                  <a:lnTo>
                    <a:pt x="693" y="1913"/>
                  </a:lnTo>
                  <a:lnTo>
                    <a:pt x="706" y="1970"/>
                  </a:lnTo>
                  <a:lnTo>
                    <a:pt x="719" y="2024"/>
                  </a:lnTo>
                  <a:lnTo>
                    <a:pt x="732" y="2074"/>
                  </a:lnTo>
                  <a:lnTo>
                    <a:pt x="744" y="2119"/>
                  </a:lnTo>
                  <a:lnTo>
                    <a:pt x="755" y="2160"/>
                  </a:lnTo>
                  <a:lnTo>
                    <a:pt x="766" y="2196"/>
                  </a:lnTo>
                  <a:lnTo>
                    <a:pt x="776" y="2227"/>
                  </a:lnTo>
                  <a:lnTo>
                    <a:pt x="784" y="2253"/>
                  </a:lnTo>
                  <a:lnTo>
                    <a:pt x="792" y="2274"/>
                  </a:lnTo>
                  <a:lnTo>
                    <a:pt x="796" y="2289"/>
                  </a:lnTo>
                  <a:lnTo>
                    <a:pt x="799" y="2298"/>
                  </a:lnTo>
                  <a:lnTo>
                    <a:pt x="800" y="2301"/>
                  </a:lnTo>
                  <a:lnTo>
                    <a:pt x="0" y="2287"/>
                  </a:lnTo>
                  <a:lnTo>
                    <a:pt x="4" y="2177"/>
                  </a:lnTo>
                  <a:lnTo>
                    <a:pt x="11" y="2069"/>
                  </a:lnTo>
                  <a:lnTo>
                    <a:pt x="21" y="1962"/>
                  </a:lnTo>
                  <a:lnTo>
                    <a:pt x="34" y="1856"/>
                  </a:lnTo>
                  <a:lnTo>
                    <a:pt x="48" y="1751"/>
                  </a:lnTo>
                  <a:lnTo>
                    <a:pt x="66" y="1649"/>
                  </a:lnTo>
                  <a:lnTo>
                    <a:pt x="86" y="1548"/>
                  </a:lnTo>
                  <a:lnTo>
                    <a:pt x="107" y="1450"/>
                  </a:lnTo>
                  <a:lnTo>
                    <a:pt x="130" y="1354"/>
                  </a:lnTo>
                  <a:lnTo>
                    <a:pt x="154" y="1260"/>
                  </a:lnTo>
                  <a:lnTo>
                    <a:pt x="181" y="1167"/>
                  </a:lnTo>
                  <a:lnTo>
                    <a:pt x="207" y="1078"/>
                  </a:lnTo>
                  <a:lnTo>
                    <a:pt x="235" y="992"/>
                  </a:lnTo>
                  <a:lnTo>
                    <a:pt x="263" y="908"/>
                  </a:lnTo>
                  <a:lnTo>
                    <a:pt x="292" y="826"/>
                  </a:lnTo>
                  <a:lnTo>
                    <a:pt x="322" y="749"/>
                  </a:lnTo>
                  <a:lnTo>
                    <a:pt x="351" y="674"/>
                  </a:lnTo>
                  <a:lnTo>
                    <a:pt x="381" y="602"/>
                  </a:lnTo>
                  <a:lnTo>
                    <a:pt x="410" y="534"/>
                  </a:lnTo>
                  <a:lnTo>
                    <a:pt x="438" y="469"/>
                  </a:lnTo>
                  <a:lnTo>
                    <a:pt x="466" y="408"/>
                  </a:lnTo>
                  <a:lnTo>
                    <a:pt x="493" y="351"/>
                  </a:lnTo>
                  <a:lnTo>
                    <a:pt x="520" y="297"/>
                  </a:lnTo>
                  <a:lnTo>
                    <a:pt x="544" y="248"/>
                  </a:lnTo>
                  <a:lnTo>
                    <a:pt x="568" y="202"/>
                  </a:lnTo>
                  <a:lnTo>
                    <a:pt x="589" y="161"/>
                  </a:lnTo>
                  <a:lnTo>
                    <a:pt x="610" y="125"/>
                  </a:lnTo>
                  <a:lnTo>
                    <a:pt x="628" y="93"/>
                  </a:lnTo>
                  <a:lnTo>
                    <a:pt x="643" y="64"/>
                  </a:lnTo>
                  <a:lnTo>
                    <a:pt x="656" y="42"/>
                  </a:lnTo>
                  <a:lnTo>
                    <a:pt x="667" y="23"/>
                  </a:lnTo>
                  <a:lnTo>
                    <a:pt x="675" y="11"/>
                  </a:lnTo>
                  <a:lnTo>
                    <a:pt x="679" y="2"/>
                  </a:lnTo>
                  <a:lnTo>
                    <a:pt x="682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>
                    <a:lumMod val="25000"/>
                    <a:shade val="30000"/>
                    <a:satMod val="115000"/>
                  </a:schemeClr>
                </a:gs>
                <a:gs pos="50000">
                  <a:schemeClr val="bg2">
                    <a:lumMod val="25000"/>
                    <a:shade val="67500"/>
                    <a:satMod val="115000"/>
                  </a:schemeClr>
                </a:gs>
                <a:gs pos="100000">
                  <a:schemeClr val="bg2">
                    <a:lumMod val="25000"/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752336" y="5337968"/>
            <a:ext cx="3092008" cy="922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99" kern="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Arial" pitchFamily="34" charset="0"/>
                <a:cs typeface="Arial" pitchFamily="34" charset="0"/>
              </a:rPr>
              <a:t>Combined 103 years of IT service in the Dartmouth community</a:t>
            </a:r>
            <a:endParaRPr lang="en-US" sz="1799" dirty="0"/>
          </a:p>
        </p:txBody>
      </p:sp>
      <p:sp>
        <p:nvSpPr>
          <p:cNvPr id="21" name="TextBox 20"/>
          <p:cNvSpPr txBox="1"/>
          <p:nvPr/>
        </p:nvSpPr>
        <p:spPr>
          <a:xfrm rot="16200000">
            <a:off x="5537834" y="5490211"/>
            <a:ext cx="1449763" cy="369236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r>
              <a:rPr lang="en-US" sz="1799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Richard Brittain</a:t>
            </a:r>
          </a:p>
        </p:txBody>
      </p:sp>
      <p:sp>
        <p:nvSpPr>
          <p:cNvPr id="22" name="TextBox 21"/>
          <p:cNvSpPr txBox="1"/>
          <p:nvPr/>
        </p:nvSpPr>
        <p:spPr>
          <a:xfrm rot="21096753">
            <a:off x="3771447" y="4416907"/>
            <a:ext cx="1479892" cy="369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99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John Gilman</a:t>
            </a:r>
          </a:p>
        </p:txBody>
      </p:sp>
      <p:sp>
        <p:nvSpPr>
          <p:cNvPr id="23" name="TextBox 22"/>
          <p:cNvSpPr txBox="1"/>
          <p:nvPr/>
        </p:nvSpPr>
        <p:spPr>
          <a:xfrm rot="2869229">
            <a:off x="4382726" y="2221257"/>
            <a:ext cx="1590642" cy="369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99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John Hudson</a:t>
            </a:r>
          </a:p>
        </p:txBody>
      </p:sp>
      <p:sp>
        <p:nvSpPr>
          <p:cNvPr id="24" name="TextBox 23"/>
          <p:cNvSpPr txBox="1"/>
          <p:nvPr/>
        </p:nvSpPr>
        <p:spPr>
          <a:xfrm rot="21432536">
            <a:off x="7245970" y="3772246"/>
            <a:ext cx="1594968" cy="646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99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Elijah Gagne</a:t>
            </a:r>
            <a:br>
              <a:rPr lang="en-US" sz="1799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endParaRPr lang="en-US" sz="1799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 rot="1901613">
            <a:off x="5199534" y="3889928"/>
            <a:ext cx="1166297" cy="307697"/>
          </a:xfrm>
          <a:prstGeom prst="rect">
            <a:avLst/>
          </a:prstGeom>
          <a:noFill/>
        </p:spPr>
        <p:txBody>
          <a:bodyPr wrap="none" rtlCol="0">
            <a:prstTxWarp prst="textArchDown">
              <a:avLst/>
            </a:prstTxWarp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William Hamblen</a:t>
            </a:r>
          </a:p>
          <a:p>
            <a:endParaRPr 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6E4C013-90C0-4EA2-ABA3-234E57FBC430}"/>
              </a:ext>
            </a:extLst>
          </p:cNvPr>
          <p:cNvSpPr/>
          <p:nvPr/>
        </p:nvSpPr>
        <p:spPr>
          <a:xfrm>
            <a:off x="8384690" y="4609026"/>
            <a:ext cx="301210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Richard Brittain – Fall 1990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7E8F880-9304-4FEA-899E-9AAC921D40A8}"/>
              </a:ext>
            </a:extLst>
          </p:cNvPr>
          <p:cNvSpPr/>
          <p:nvPr/>
        </p:nvSpPr>
        <p:spPr>
          <a:xfrm>
            <a:off x="8281976" y="4983051"/>
            <a:ext cx="321754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Bill Hamblen– July 29</a:t>
            </a:r>
            <a:r>
              <a:rPr lang="en-US" sz="2000" b="0" cap="none" spc="0" baseline="30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</a:t>
            </a:r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1999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DC8BDAF-8CD6-456A-948F-F0FE5EF6B4CA}"/>
              </a:ext>
            </a:extLst>
          </p:cNvPr>
          <p:cNvSpPr/>
          <p:nvPr/>
        </p:nvSpPr>
        <p:spPr>
          <a:xfrm>
            <a:off x="8272804" y="5406074"/>
            <a:ext cx="323588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John Gilman – Aug 1</a:t>
            </a:r>
            <a:r>
              <a:rPr lang="en-US" sz="2000" b="0" cap="none" spc="0" baseline="30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</a:t>
            </a:r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1999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D40FDAC-096E-42E8-9D3C-88A685C60926}"/>
              </a:ext>
            </a:extLst>
          </p:cNvPr>
          <p:cNvSpPr/>
          <p:nvPr/>
        </p:nvSpPr>
        <p:spPr>
          <a:xfrm>
            <a:off x="8255525" y="5829097"/>
            <a:ext cx="327044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Elijah Gagne – Dec 4</a:t>
            </a:r>
            <a:r>
              <a:rPr lang="en-US" sz="2000" b="0" cap="none" spc="0" baseline="30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</a:t>
            </a:r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2006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A2A8265-3000-4883-9865-E2BCA7D81CE8}"/>
              </a:ext>
            </a:extLst>
          </p:cNvPr>
          <p:cNvSpPr/>
          <p:nvPr/>
        </p:nvSpPr>
        <p:spPr>
          <a:xfrm>
            <a:off x="8513254" y="6225953"/>
            <a:ext cx="275498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John Hudson – Nov 2007</a:t>
            </a:r>
          </a:p>
        </p:txBody>
      </p:sp>
      <p:pic>
        <p:nvPicPr>
          <p:cNvPr id="6" name="01 - Thunderstruck">
            <a:hlinkClick r:id="" action="ppaction://media"/>
            <a:extLst>
              <a:ext uri="{FF2B5EF4-FFF2-40B4-BE49-F238E27FC236}">
                <a16:creationId xmlns:a16="http://schemas.microsoft.com/office/drawing/2014/main" id="{D1A242FD-458B-41BC-A117-0144D384BF1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8100.4489"/>
                  <p14:fade in="5000" out="13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71194" y="19885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06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2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18" grpId="0"/>
      <p:bldP spid="21" grpId="0"/>
      <p:bldP spid="22" grpId="0"/>
      <p:bldP spid="23" grpId="0"/>
      <p:bldP spid="24" grpId="0"/>
      <p:bldP spid="26" grpId="0"/>
      <p:bldP spid="5" grpId="0"/>
      <p:bldP spid="25" grpId="0"/>
      <p:bldP spid="27" grpId="0"/>
      <p:bldP spid="28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F822729B-5EA7-42AF-BC34-860026628C39}"/>
              </a:ext>
            </a:extLst>
          </p:cNvPr>
          <p:cNvCxnSpPr>
            <a:cxnSpLocks/>
          </p:cNvCxnSpPr>
          <p:nvPr/>
        </p:nvCxnSpPr>
        <p:spPr>
          <a:xfrm flipH="1">
            <a:off x="8333452" y="4875107"/>
            <a:ext cx="4" cy="258103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943D55C5-62E4-4E72-832D-791E4183E2B2}"/>
              </a:ext>
            </a:extLst>
          </p:cNvPr>
          <p:cNvCxnSpPr>
            <a:cxnSpLocks/>
          </p:cNvCxnSpPr>
          <p:nvPr/>
        </p:nvCxnSpPr>
        <p:spPr>
          <a:xfrm flipH="1">
            <a:off x="8899235" y="4901536"/>
            <a:ext cx="4" cy="258103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BC02976C-E449-44F8-B93D-C3DFA4210648}"/>
              </a:ext>
            </a:extLst>
          </p:cNvPr>
          <p:cNvCxnSpPr>
            <a:cxnSpLocks/>
          </p:cNvCxnSpPr>
          <p:nvPr/>
        </p:nvCxnSpPr>
        <p:spPr>
          <a:xfrm flipH="1">
            <a:off x="9615216" y="4884604"/>
            <a:ext cx="4" cy="258103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153D5BDF-3CEA-45C5-9006-00E38D0CAA53}"/>
              </a:ext>
            </a:extLst>
          </p:cNvPr>
          <p:cNvCxnSpPr>
            <a:cxnSpLocks/>
          </p:cNvCxnSpPr>
          <p:nvPr/>
        </p:nvCxnSpPr>
        <p:spPr>
          <a:xfrm flipH="1">
            <a:off x="10179519" y="4894766"/>
            <a:ext cx="4" cy="258103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95AA71C9-20E4-4D60-95C3-D74808905A51}"/>
              </a:ext>
            </a:extLst>
          </p:cNvPr>
          <p:cNvCxnSpPr>
            <a:cxnSpLocks/>
          </p:cNvCxnSpPr>
          <p:nvPr/>
        </p:nvCxnSpPr>
        <p:spPr>
          <a:xfrm flipH="1">
            <a:off x="8333456" y="5461946"/>
            <a:ext cx="4" cy="258103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3F27151C-68C3-4E2B-9392-345D540B5385}"/>
              </a:ext>
            </a:extLst>
          </p:cNvPr>
          <p:cNvCxnSpPr>
            <a:cxnSpLocks/>
          </p:cNvCxnSpPr>
          <p:nvPr/>
        </p:nvCxnSpPr>
        <p:spPr>
          <a:xfrm flipH="1">
            <a:off x="8899961" y="5461946"/>
            <a:ext cx="4" cy="258103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828D6866-02CF-471F-91FA-CA9800DF6C80}"/>
              </a:ext>
            </a:extLst>
          </p:cNvPr>
          <p:cNvCxnSpPr>
            <a:cxnSpLocks/>
          </p:cNvCxnSpPr>
          <p:nvPr/>
        </p:nvCxnSpPr>
        <p:spPr>
          <a:xfrm flipH="1">
            <a:off x="10178811" y="5455505"/>
            <a:ext cx="716" cy="291777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B3EDA1C3-7D9C-4485-BCD5-316E43D4DEFC}"/>
              </a:ext>
            </a:extLst>
          </p:cNvPr>
          <p:cNvCxnSpPr>
            <a:cxnSpLocks/>
          </p:cNvCxnSpPr>
          <p:nvPr/>
        </p:nvCxnSpPr>
        <p:spPr>
          <a:xfrm>
            <a:off x="9615224" y="5456331"/>
            <a:ext cx="2" cy="293496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5" name="Rectangle: Rounded Corners 104">
            <a:extLst>
              <a:ext uri="{FF2B5EF4-FFF2-40B4-BE49-F238E27FC236}">
                <a16:creationId xmlns:a16="http://schemas.microsoft.com/office/drawing/2014/main" id="{E8C888FD-3FD9-4FC6-8F59-EEC0DCF7ECFA}"/>
              </a:ext>
            </a:extLst>
          </p:cNvPr>
          <p:cNvSpPr/>
          <p:nvPr/>
        </p:nvSpPr>
        <p:spPr>
          <a:xfrm>
            <a:off x="1824483" y="4038434"/>
            <a:ext cx="2718803" cy="2573555"/>
          </a:xfrm>
          <a:prstGeom prst="round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ectangle: Rounded Corners 103">
            <a:extLst>
              <a:ext uri="{FF2B5EF4-FFF2-40B4-BE49-F238E27FC236}">
                <a16:creationId xmlns:a16="http://schemas.microsoft.com/office/drawing/2014/main" id="{20CEB6D9-C51A-4093-AD88-B6964D37F792}"/>
              </a:ext>
            </a:extLst>
          </p:cNvPr>
          <p:cNvSpPr/>
          <p:nvPr/>
        </p:nvSpPr>
        <p:spPr>
          <a:xfrm>
            <a:off x="9280319" y="5639428"/>
            <a:ext cx="1240606" cy="960370"/>
          </a:xfrm>
          <a:prstGeom prst="round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Rectangle: Rounded Corners 102">
            <a:extLst>
              <a:ext uri="{FF2B5EF4-FFF2-40B4-BE49-F238E27FC236}">
                <a16:creationId xmlns:a16="http://schemas.microsoft.com/office/drawing/2014/main" id="{667CA633-302C-4A65-98ED-12949AA6AA42}"/>
              </a:ext>
            </a:extLst>
          </p:cNvPr>
          <p:cNvSpPr/>
          <p:nvPr/>
        </p:nvSpPr>
        <p:spPr>
          <a:xfrm>
            <a:off x="7991786" y="5639428"/>
            <a:ext cx="1240606" cy="960370"/>
          </a:xfrm>
          <a:prstGeom prst="round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: Rounded Corners 101">
            <a:extLst>
              <a:ext uri="{FF2B5EF4-FFF2-40B4-BE49-F238E27FC236}">
                <a16:creationId xmlns:a16="http://schemas.microsoft.com/office/drawing/2014/main" id="{FF4F0C5F-7C5E-4FD4-987A-2C92140BC73D}"/>
              </a:ext>
            </a:extLst>
          </p:cNvPr>
          <p:cNvSpPr/>
          <p:nvPr/>
        </p:nvSpPr>
        <p:spPr>
          <a:xfrm>
            <a:off x="9276703" y="4021294"/>
            <a:ext cx="1240606" cy="960370"/>
          </a:xfrm>
          <a:prstGeom prst="round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: Rounded Corners 100">
            <a:extLst>
              <a:ext uri="{FF2B5EF4-FFF2-40B4-BE49-F238E27FC236}">
                <a16:creationId xmlns:a16="http://schemas.microsoft.com/office/drawing/2014/main" id="{410DBE52-60BA-4028-A8F8-B5228D0F8589}"/>
              </a:ext>
            </a:extLst>
          </p:cNvPr>
          <p:cNvSpPr/>
          <p:nvPr/>
        </p:nvSpPr>
        <p:spPr>
          <a:xfrm>
            <a:off x="7991786" y="4032300"/>
            <a:ext cx="1240606" cy="960370"/>
          </a:xfrm>
          <a:prstGeom prst="round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5BC9B230-217F-476F-B521-C0CAE3333D58}"/>
              </a:ext>
            </a:extLst>
          </p:cNvPr>
          <p:cNvCxnSpPr>
            <a:cxnSpLocks/>
            <a:stCxn id="19" idx="2"/>
          </p:cNvCxnSpPr>
          <p:nvPr/>
        </p:nvCxnSpPr>
        <p:spPr>
          <a:xfrm flipH="1">
            <a:off x="3164353" y="5476691"/>
            <a:ext cx="2" cy="52029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6997B964-1ABB-4264-91B9-961DE01AB924}"/>
              </a:ext>
            </a:extLst>
          </p:cNvPr>
          <p:cNvSpPr/>
          <p:nvPr/>
        </p:nvSpPr>
        <p:spPr>
          <a:xfrm>
            <a:off x="2065363" y="5996982"/>
            <a:ext cx="2197984" cy="522212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Memory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295C9D-522C-41A9-B84D-ED23C9270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Important concept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A8C794EA-3950-457F-81A5-C0C649CBE9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04254" y="6015319"/>
            <a:ext cx="507228" cy="507228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CEA3BF2B-A8A0-4DB7-90CE-EBD1F9E4D3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5363" y="4105271"/>
            <a:ext cx="507228" cy="507228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724BF827-375B-4A2E-A2EA-60F64C448E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8948" y="4105271"/>
            <a:ext cx="507228" cy="507228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D77F4D9B-823A-494F-A535-5BEE498E00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2534" y="4105271"/>
            <a:ext cx="507228" cy="507228"/>
          </a:xfrm>
          <a:prstGeom prst="rect">
            <a:avLst/>
          </a:prstGeom>
        </p:spPr>
      </p:pic>
      <p:pic>
        <p:nvPicPr>
          <p:cNvPr id="16" name="Content Placeholder 11">
            <a:extLst>
              <a:ext uri="{FF2B5EF4-FFF2-40B4-BE49-F238E27FC236}">
                <a16:creationId xmlns:a16="http://schemas.microsoft.com/office/drawing/2014/main" id="{209BE2BB-04CD-40C9-96F0-11983D80C5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847" y="5996982"/>
            <a:ext cx="507228" cy="507228"/>
          </a:xfrm>
          <a:prstGeom prst="rect">
            <a:avLst/>
          </a:prstGeom>
        </p:spPr>
      </p:pic>
      <p:pic>
        <p:nvPicPr>
          <p:cNvPr id="18" name="Picture 17" descr="A picture containing text&#10;&#10;Description automatically generated">
            <a:extLst>
              <a:ext uri="{FF2B5EF4-FFF2-40B4-BE49-F238E27FC236}">
                <a16:creationId xmlns:a16="http://schemas.microsoft.com/office/drawing/2014/main" id="{D8765886-25D6-4B89-958D-52611F14EA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6119" y="4112813"/>
            <a:ext cx="507228" cy="507228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AC8F9F0-71D8-4533-B15A-6C150970AB31}"/>
              </a:ext>
            </a:extLst>
          </p:cNvPr>
          <p:cNvCxnSpPr>
            <a:cxnSpLocks/>
          </p:cNvCxnSpPr>
          <p:nvPr/>
        </p:nvCxnSpPr>
        <p:spPr>
          <a:xfrm flipH="1">
            <a:off x="2318973" y="4618515"/>
            <a:ext cx="4" cy="534354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3AB1658-4B7D-4DCC-9CD9-FD12492C96D1}"/>
              </a:ext>
            </a:extLst>
          </p:cNvPr>
          <p:cNvCxnSpPr>
            <a:cxnSpLocks/>
          </p:cNvCxnSpPr>
          <p:nvPr/>
        </p:nvCxnSpPr>
        <p:spPr>
          <a:xfrm>
            <a:off x="2883042" y="4617089"/>
            <a:ext cx="0" cy="570974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3935937-1C80-4A6F-BBE6-FEB600C2F751}"/>
              </a:ext>
            </a:extLst>
          </p:cNvPr>
          <p:cNvCxnSpPr>
            <a:cxnSpLocks/>
          </p:cNvCxnSpPr>
          <p:nvPr/>
        </p:nvCxnSpPr>
        <p:spPr>
          <a:xfrm>
            <a:off x="3444483" y="4614025"/>
            <a:ext cx="0" cy="55137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27AB24D-27EE-48C2-A6D0-33943DFBE3AA}"/>
              </a:ext>
            </a:extLst>
          </p:cNvPr>
          <p:cNvCxnSpPr>
            <a:cxnSpLocks/>
          </p:cNvCxnSpPr>
          <p:nvPr/>
        </p:nvCxnSpPr>
        <p:spPr>
          <a:xfrm flipH="1">
            <a:off x="4009733" y="4629121"/>
            <a:ext cx="2208" cy="513988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3" name="Picture 32" descr="A picture containing text&#10;&#10;Description automatically generated">
            <a:extLst>
              <a:ext uri="{FF2B5EF4-FFF2-40B4-BE49-F238E27FC236}">
                <a16:creationId xmlns:a16="http://schemas.microsoft.com/office/drawing/2014/main" id="{F35E8975-E77B-4CD8-8C5A-BDF2F585B9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2041" y="4105271"/>
            <a:ext cx="507228" cy="507228"/>
          </a:xfrm>
          <a:prstGeom prst="rect">
            <a:avLst/>
          </a:prstGeom>
        </p:spPr>
      </p:pic>
      <p:pic>
        <p:nvPicPr>
          <p:cNvPr id="34" name="Picture 33" descr="A picture containing text&#10;&#10;Description automatically generated">
            <a:extLst>
              <a:ext uri="{FF2B5EF4-FFF2-40B4-BE49-F238E27FC236}">
                <a16:creationId xmlns:a16="http://schemas.microsoft.com/office/drawing/2014/main" id="{34CE8B91-F97D-4319-9B97-264EF20133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5626" y="4105271"/>
            <a:ext cx="507228" cy="507228"/>
          </a:xfrm>
          <a:prstGeom prst="rect">
            <a:avLst/>
          </a:prstGeom>
        </p:spPr>
      </p:pic>
      <p:pic>
        <p:nvPicPr>
          <p:cNvPr id="35" name="Picture 34" descr="A picture containing text&#10;&#10;Description automatically generated">
            <a:extLst>
              <a:ext uri="{FF2B5EF4-FFF2-40B4-BE49-F238E27FC236}">
                <a16:creationId xmlns:a16="http://schemas.microsoft.com/office/drawing/2014/main" id="{22FDC555-8D4F-40E9-B89D-2C257A0463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1612" y="4105271"/>
            <a:ext cx="507228" cy="507228"/>
          </a:xfrm>
          <a:prstGeom prst="rect">
            <a:avLst/>
          </a:prstGeom>
        </p:spPr>
      </p:pic>
      <p:pic>
        <p:nvPicPr>
          <p:cNvPr id="36" name="Picture 35" descr="A picture containing text&#10;&#10;Description automatically generated">
            <a:extLst>
              <a:ext uri="{FF2B5EF4-FFF2-40B4-BE49-F238E27FC236}">
                <a16:creationId xmlns:a16="http://schemas.microsoft.com/office/drawing/2014/main" id="{39080B29-ABBC-4489-99BF-D55F6DD84A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5197" y="4112813"/>
            <a:ext cx="507228" cy="507228"/>
          </a:xfrm>
          <a:prstGeom prst="rect">
            <a:avLst/>
          </a:prstGeom>
        </p:spPr>
      </p:pic>
      <p:pic>
        <p:nvPicPr>
          <p:cNvPr id="37" name="Content Placeholder 11">
            <a:extLst>
              <a:ext uri="{FF2B5EF4-FFF2-40B4-BE49-F238E27FC236}">
                <a16:creationId xmlns:a16="http://schemas.microsoft.com/office/drawing/2014/main" id="{B8363298-AA87-4845-B40E-A0A39B2E1F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2041" y="4501838"/>
            <a:ext cx="507228" cy="507228"/>
          </a:xfrm>
          <a:prstGeom prst="rect">
            <a:avLst/>
          </a:prstGeom>
        </p:spPr>
      </p:pic>
      <p:pic>
        <p:nvPicPr>
          <p:cNvPr id="38" name="Content Placeholder 11">
            <a:extLst>
              <a:ext uri="{FF2B5EF4-FFF2-40B4-BE49-F238E27FC236}">
                <a16:creationId xmlns:a16="http://schemas.microsoft.com/office/drawing/2014/main" id="{A8FF17E5-DDFE-46F2-B89B-7465F4A85B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5626" y="4506428"/>
            <a:ext cx="507228" cy="507228"/>
          </a:xfrm>
          <a:prstGeom prst="rect">
            <a:avLst/>
          </a:prstGeom>
        </p:spPr>
      </p:pic>
      <p:pic>
        <p:nvPicPr>
          <p:cNvPr id="39" name="Content Placeholder 11">
            <a:extLst>
              <a:ext uri="{FF2B5EF4-FFF2-40B4-BE49-F238E27FC236}">
                <a16:creationId xmlns:a16="http://schemas.microsoft.com/office/drawing/2014/main" id="{5E5B276B-222F-4073-879D-DF8962BE27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1612" y="4506428"/>
            <a:ext cx="507228" cy="507228"/>
          </a:xfrm>
          <a:prstGeom prst="rect">
            <a:avLst/>
          </a:prstGeom>
        </p:spPr>
      </p:pic>
      <p:pic>
        <p:nvPicPr>
          <p:cNvPr id="40" name="Content Placeholder 11">
            <a:extLst>
              <a:ext uri="{FF2B5EF4-FFF2-40B4-BE49-F238E27FC236}">
                <a16:creationId xmlns:a16="http://schemas.microsoft.com/office/drawing/2014/main" id="{8A00E603-AEC6-496E-8482-44C352F583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5197" y="4512444"/>
            <a:ext cx="507228" cy="507228"/>
          </a:xfrm>
          <a:prstGeom prst="rect">
            <a:avLst/>
          </a:prstGeom>
        </p:spPr>
      </p:pic>
      <p:pic>
        <p:nvPicPr>
          <p:cNvPr id="49" name="Picture 48" descr="A picture containing text&#10;&#10;Description automatically generated">
            <a:extLst>
              <a:ext uri="{FF2B5EF4-FFF2-40B4-BE49-F238E27FC236}">
                <a16:creationId xmlns:a16="http://schemas.microsoft.com/office/drawing/2014/main" id="{D5E66B00-ABCE-43DD-9E6C-A0024A6D5B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2041" y="6004474"/>
            <a:ext cx="507228" cy="507228"/>
          </a:xfrm>
          <a:prstGeom prst="rect">
            <a:avLst/>
          </a:prstGeom>
        </p:spPr>
      </p:pic>
      <p:pic>
        <p:nvPicPr>
          <p:cNvPr id="50" name="Picture 49" descr="A picture containing text&#10;&#10;Description automatically generated">
            <a:extLst>
              <a:ext uri="{FF2B5EF4-FFF2-40B4-BE49-F238E27FC236}">
                <a16:creationId xmlns:a16="http://schemas.microsoft.com/office/drawing/2014/main" id="{FE5C0BFE-5E47-4DAF-97FE-3195B6118E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5626" y="6004474"/>
            <a:ext cx="507228" cy="507228"/>
          </a:xfrm>
          <a:prstGeom prst="rect">
            <a:avLst/>
          </a:prstGeom>
        </p:spPr>
      </p:pic>
      <p:pic>
        <p:nvPicPr>
          <p:cNvPr id="51" name="Picture 50" descr="A picture containing text&#10;&#10;Description automatically generated">
            <a:extLst>
              <a:ext uri="{FF2B5EF4-FFF2-40B4-BE49-F238E27FC236}">
                <a16:creationId xmlns:a16="http://schemas.microsoft.com/office/drawing/2014/main" id="{9AFA0114-988A-42BC-945B-F771253BD8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1612" y="6004474"/>
            <a:ext cx="507228" cy="507228"/>
          </a:xfrm>
          <a:prstGeom prst="rect">
            <a:avLst/>
          </a:prstGeom>
        </p:spPr>
      </p:pic>
      <p:pic>
        <p:nvPicPr>
          <p:cNvPr id="52" name="Picture 51" descr="A picture containing text&#10;&#10;Description automatically generated">
            <a:extLst>
              <a:ext uri="{FF2B5EF4-FFF2-40B4-BE49-F238E27FC236}">
                <a16:creationId xmlns:a16="http://schemas.microsoft.com/office/drawing/2014/main" id="{A82FB9E8-2318-4ACC-91EE-07E0453E33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5197" y="6012016"/>
            <a:ext cx="507228" cy="507228"/>
          </a:xfrm>
          <a:prstGeom prst="rect">
            <a:avLst/>
          </a:prstGeom>
        </p:spPr>
      </p:pic>
      <p:pic>
        <p:nvPicPr>
          <p:cNvPr id="53" name="Content Placeholder 11">
            <a:extLst>
              <a:ext uri="{FF2B5EF4-FFF2-40B4-BE49-F238E27FC236}">
                <a16:creationId xmlns:a16="http://schemas.microsoft.com/office/drawing/2014/main" id="{C7C36ED5-68AB-42C3-A58B-5CE405E8B1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1931" y="5600579"/>
            <a:ext cx="507228" cy="507228"/>
          </a:xfrm>
          <a:prstGeom prst="rect">
            <a:avLst/>
          </a:prstGeom>
        </p:spPr>
      </p:pic>
      <p:pic>
        <p:nvPicPr>
          <p:cNvPr id="54" name="Content Placeholder 11">
            <a:extLst>
              <a:ext uri="{FF2B5EF4-FFF2-40B4-BE49-F238E27FC236}">
                <a16:creationId xmlns:a16="http://schemas.microsoft.com/office/drawing/2014/main" id="{D0C4483C-5AF9-42F4-8338-65C2D68812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5736" y="5600579"/>
            <a:ext cx="507228" cy="507228"/>
          </a:xfrm>
          <a:prstGeom prst="rect">
            <a:avLst/>
          </a:prstGeom>
        </p:spPr>
      </p:pic>
      <p:pic>
        <p:nvPicPr>
          <p:cNvPr id="55" name="Content Placeholder 11">
            <a:extLst>
              <a:ext uri="{FF2B5EF4-FFF2-40B4-BE49-F238E27FC236}">
                <a16:creationId xmlns:a16="http://schemas.microsoft.com/office/drawing/2014/main" id="{1C87E90A-4682-442A-8FA9-3D83CFB3AB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1612" y="5600579"/>
            <a:ext cx="507228" cy="507228"/>
          </a:xfrm>
          <a:prstGeom prst="rect">
            <a:avLst/>
          </a:prstGeom>
        </p:spPr>
      </p:pic>
      <p:pic>
        <p:nvPicPr>
          <p:cNvPr id="56" name="Content Placeholder 11">
            <a:extLst>
              <a:ext uri="{FF2B5EF4-FFF2-40B4-BE49-F238E27FC236}">
                <a16:creationId xmlns:a16="http://schemas.microsoft.com/office/drawing/2014/main" id="{BA2A8219-E03C-4C27-9961-9DAFBAF7C0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5197" y="5612385"/>
            <a:ext cx="507228" cy="507228"/>
          </a:xfrm>
          <a:prstGeom prst="rect">
            <a:avLst/>
          </a:prstGeom>
        </p:spPr>
      </p:pic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A7EED1CA-476D-4A68-96C5-BEEB2F400439}"/>
              </a:ext>
            </a:extLst>
          </p:cNvPr>
          <p:cNvSpPr/>
          <p:nvPr/>
        </p:nvSpPr>
        <p:spPr>
          <a:xfrm>
            <a:off x="8155083" y="5143109"/>
            <a:ext cx="2197984" cy="3188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Interconnect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16C6AEE-DAE2-4760-8302-79115E9DA138}"/>
              </a:ext>
            </a:extLst>
          </p:cNvPr>
          <p:cNvSpPr/>
          <p:nvPr/>
        </p:nvSpPr>
        <p:spPr>
          <a:xfrm>
            <a:off x="2065363" y="5157854"/>
            <a:ext cx="2197984" cy="3188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Interconnect</a:t>
            </a:r>
          </a:p>
        </p:txBody>
      </p:sp>
      <p:sp>
        <p:nvSpPr>
          <p:cNvPr id="99" name="Rectangle: Rounded Corners 98">
            <a:extLst>
              <a:ext uri="{FF2B5EF4-FFF2-40B4-BE49-F238E27FC236}">
                <a16:creationId xmlns:a16="http://schemas.microsoft.com/office/drawing/2014/main" id="{FBB5ACAB-7656-4B3C-9A1F-6AA4F1E2483D}"/>
              </a:ext>
            </a:extLst>
          </p:cNvPr>
          <p:cNvSpPr/>
          <p:nvPr/>
        </p:nvSpPr>
        <p:spPr>
          <a:xfrm>
            <a:off x="1680726" y="2084832"/>
            <a:ext cx="3023616" cy="18348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Shared memory: multiple threads of a process run on a single node – All the data can be accessed by all the threads in the regular way.</a:t>
            </a:r>
          </a:p>
        </p:txBody>
      </p:sp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6792B3EC-CD13-4743-A72A-FA620557C981}"/>
              </a:ext>
            </a:extLst>
          </p:cNvPr>
          <p:cNvSpPr/>
          <p:nvPr/>
        </p:nvSpPr>
        <p:spPr>
          <a:xfrm>
            <a:off x="7720584" y="2128880"/>
            <a:ext cx="3023616" cy="17908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  <a:p>
            <a:pPr algn="ctr"/>
            <a:r>
              <a:rPr lang="en-US" sz="1100" dirty="0"/>
              <a:t>Distributed memory: multiple processes run on multiple nodes. Processes only have access to data on the node – Use a “communication library” to access data on other nodes .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4CF10B42-138E-4B33-B3E6-DC3672CEB852}"/>
              </a:ext>
            </a:extLst>
          </p:cNvPr>
          <p:cNvSpPr txBox="1"/>
          <p:nvPr/>
        </p:nvSpPr>
        <p:spPr>
          <a:xfrm>
            <a:off x="2367937" y="1642958"/>
            <a:ext cx="1641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Shared memory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AB208982-9009-4F4B-9E9F-BB2F7BE8C843}"/>
              </a:ext>
            </a:extLst>
          </p:cNvPr>
          <p:cNvSpPr txBox="1"/>
          <p:nvPr/>
        </p:nvSpPr>
        <p:spPr>
          <a:xfrm>
            <a:off x="8291497" y="1759548"/>
            <a:ext cx="1970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Distributed memory</a:t>
            </a:r>
          </a:p>
        </p:txBody>
      </p:sp>
    </p:spTree>
    <p:extLst>
      <p:ext uri="{BB962C8B-B14F-4D97-AF65-F5344CB8AC3E}">
        <p14:creationId xmlns:p14="http://schemas.microsoft.com/office/powerpoint/2010/main" val="4187257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1_Integral">
  <a:themeElements>
    <a:clrScheme name="Integral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99CB38"/>
      </a:accent1>
      <a:accent2>
        <a:srgbClr val="63A537"/>
      </a:accent2>
      <a:accent3>
        <a:srgbClr val="E6D024"/>
      </a:accent3>
      <a:accent4>
        <a:srgbClr val="CC9700"/>
      </a:accent4>
      <a:accent5>
        <a:srgbClr val="4EB3CF"/>
      </a:accent5>
      <a:accent6>
        <a:srgbClr val="378DA6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29F68FFC-748B-4FC3-BF39-7F84A6D5840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9267</TotalTime>
  <Words>921</Words>
  <Application>Microsoft Office PowerPoint</Application>
  <PresentationFormat>Widescreen</PresentationFormat>
  <Paragraphs>186</Paragraphs>
  <Slides>25</Slides>
  <Notes>24</Notes>
  <HiddenSlides>2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Arial</vt:lpstr>
      <vt:lpstr>Calibri</vt:lpstr>
      <vt:lpstr>Fira Sans Extra Condensed</vt:lpstr>
      <vt:lpstr>Roboto</vt:lpstr>
      <vt:lpstr>Tw Cen MT</vt:lpstr>
      <vt:lpstr>Tw Cen MT Condensed</vt:lpstr>
      <vt:lpstr>Wingdings</vt:lpstr>
      <vt:lpstr>Wingdings 3</vt:lpstr>
      <vt:lpstr>Integral</vt:lpstr>
      <vt:lpstr>1_Integral</vt:lpstr>
      <vt:lpstr>Discovery Cluster Overview</vt:lpstr>
      <vt:lpstr>What is this presentation about?</vt:lpstr>
      <vt:lpstr>John Hudson  Systems Administrator</vt:lpstr>
      <vt:lpstr>About me</vt:lpstr>
      <vt:lpstr>How did a farm boy from VT find his way into HPC?</vt:lpstr>
      <vt:lpstr>Doom</vt:lpstr>
      <vt:lpstr>Work History</vt:lpstr>
      <vt:lpstr>Cyberinfrastructure</vt:lpstr>
      <vt:lpstr>Important concept</vt:lpstr>
      <vt:lpstr>Important concept</vt:lpstr>
      <vt:lpstr>What is a HPC cluster?</vt:lpstr>
      <vt:lpstr>What do HPC cluster entail?</vt:lpstr>
      <vt:lpstr>HPC Cluster Explanation</vt:lpstr>
      <vt:lpstr>Shared VS. Distributed</vt:lpstr>
      <vt:lpstr>Shared VS Distributed</vt:lpstr>
      <vt:lpstr>Types of HPC environments</vt:lpstr>
      <vt:lpstr>Cluster Timeline / History</vt:lpstr>
      <vt:lpstr>Fun facts: Original Quote</vt:lpstr>
      <vt:lpstr>Fun Facts Continued</vt:lpstr>
      <vt:lpstr>When do we need HPC</vt:lpstr>
      <vt:lpstr>use case</vt:lpstr>
      <vt:lpstr>Applying a new approach using the cluster</vt:lpstr>
      <vt:lpstr>How do I obtain access?</vt:lpstr>
      <vt:lpstr>Where can I find help?</vt:lpstr>
      <vt:lpstr>Thank you!!!!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History of HPC</dc:title>
  <dc:creator>John P. Hudson</dc:creator>
  <cp:lastModifiedBy>John P. Hudson</cp:lastModifiedBy>
  <cp:revision>51</cp:revision>
  <dcterms:created xsi:type="dcterms:W3CDTF">2021-08-02T19:08:36Z</dcterms:created>
  <dcterms:modified xsi:type="dcterms:W3CDTF">2021-08-27T14:40:13Z</dcterms:modified>
</cp:coreProperties>
</file>